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35"/>
  </p:notesMasterIdLst>
  <p:sldIdLst>
    <p:sldId id="256" r:id="rId5"/>
    <p:sldId id="257" r:id="rId6"/>
    <p:sldId id="285" r:id="rId7"/>
    <p:sldId id="286" r:id="rId8"/>
    <p:sldId id="359" r:id="rId9"/>
    <p:sldId id="360" r:id="rId10"/>
    <p:sldId id="361" r:id="rId11"/>
    <p:sldId id="362" r:id="rId12"/>
    <p:sldId id="363" r:id="rId13"/>
    <p:sldId id="364" r:id="rId14"/>
    <p:sldId id="365" r:id="rId15"/>
    <p:sldId id="366" r:id="rId16"/>
    <p:sldId id="287" r:id="rId17"/>
    <p:sldId id="291" r:id="rId18"/>
    <p:sldId id="292" r:id="rId19"/>
    <p:sldId id="293" r:id="rId20"/>
    <p:sldId id="294" r:id="rId21"/>
    <p:sldId id="308" r:id="rId22"/>
    <p:sldId id="304" r:id="rId23"/>
    <p:sldId id="305" r:id="rId24"/>
    <p:sldId id="306" r:id="rId25"/>
    <p:sldId id="307" r:id="rId26"/>
    <p:sldId id="309" r:id="rId27"/>
    <p:sldId id="312" r:id="rId28"/>
    <p:sldId id="313" r:id="rId29"/>
    <p:sldId id="314" r:id="rId30"/>
    <p:sldId id="315" r:id="rId31"/>
    <p:sldId id="295" r:id="rId32"/>
    <p:sldId id="296" r:id="rId33"/>
    <p:sldId id="301" r:id="rId34"/>
    <p:sldId id="297" r:id="rId35"/>
    <p:sldId id="302" r:id="rId36"/>
    <p:sldId id="303" r:id="rId37"/>
    <p:sldId id="298" r:id="rId38"/>
    <p:sldId id="299" r:id="rId39"/>
    <p:sldId id="300" r:id="rId40"/>
    <p:sldId id="316" r:id="rId41"/>
    <p:sldId id="317" r:id="rId42"/>
    <p:sldId id="318" r:id="rId43"/>
    <p:sldId id="319" r:id="rId44"/>
    <p:sldId id="320" r:id="rId45"/>
    <p:sldId id="321" r:id="rId46"/>
    <p:sldId id="322" r:id="rId47"/>
    <p:sldId id="323" r:id="rId48"/>
    <p:sldId id="324" r:id="rId49"/>
    <p:sldId id="337" r:id="rId50"/>
    <p:sldId id="338" r:id="rId51"/>
    <p:sldId id="288" r:id="rId52"/>
    <p:sldId id="325" r:id="rId53"/>
    <p:sldId id="339" r:id="rId54"/>
    <p:sldId id="326" r:id="rId55"/>
    <p:sldId id="341" r:id="rId56"/>
    <p:sldId id="342" r:id="rId57"/>
    <p:sldId id="340" r:id="rId58"/>
    <p:sldId id="343" r:id="rId59"/>
    <p:sldId id="344" r:id="rId60"/>
    <p:sldId id="347" r:id="rId61"/>
    <p:sldId id="348" r:id="rId62"/>
    <p:sldId id="346" r:id="rId63"/>
    <p:sldId id="345" r:id="rId64"/>
    <p:sldId id="358" r:id="rId65"/>
    <p:sldId id="349" r:id="rId66"/>
    <p:sldId id="350" r:id="rId67"/>
    <p:sldId id="355" r:id="rId68"/>
    <p:sldId id="351" r:id="rId69"/>
    <p:sldId id="354" r:id="rId70"/>
    <p:sldId id="356" r:id="rId71"/>
    <p:sldId id="352" r:id="rId72"/>
    <p:sldId id="353" r:id="rId73"/>
    <p:sldId id="289" r:id="rId74"/>
    <p:sldId id="290" r:id="rId75"/>
    <p:sldId id="327" r:id="rId76"/>
    <p:sldId id="261" r:id="rId77"/>
    <p:sldId id="263" r:id="rId78"/>
    <p:sldId id="264" r:id="rId79"/>
    <p:sldId id="369"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59" r:id="rId98"/>
    <p:sldId id="260" r:id="rId99"/>
    <p:sldId id="282" r:id="rId100"/>
    <p:sldId id="258" r:id="rId101"/>
    <p:sldId id="283" r:id="rId102"/>
    <p:sldId id="284" r:id="rId103"/>
    <p:sldId id="328" r:id="rId104"/>
    <p:sldId id="329" r:id="rId105"/>
    <p:sldId id="330" r:id="rId106"/>
    <p:sldId id="331" r:id="rId107"/>
    <p:sldId id="332" r:id="rId108"/>
    <p:sldId id="262" r:id="rId109"/>
    <p:sldId id="333" r:id="rId110"/>
    <p:sldId id="334" r:id="rId111"/>
    <p:sldId id="335" r:id="rId112"/>
    <p:sldId id="336" r:id="rId113"/>
    <p:sldId id="367" r:id="rId114"/>
    <p:sldId id="368"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Lst>
  <p:sldSz cx="12192000" cy="6858000"/>
  <p:notesSz cx="6858000" cy="9144000"/>
  <p:embeddedFontLst>
    <p:embeddedFont>
      <p:font typeface="Bebas Neue" panose="020B0606020202050201" pitchFamily="34" charset="0"/>
      <p:regular r:id="rId136"/>
    </p:embeddedFont>
    <p:embeddedFont>
      <p:font typeface="Overpass" panose="020B0604020202020204" charset="0"/>
      <p:regular r:id="rId137"/>
      <p:bold r:id="rId138"/>
      <p:italic r:id="rId139"/>
      <p:boldItalic r:id="rId140"/>
    </p:embeddedFont>
    <p:embeddedFont>
      <p:font typeface="Roboto Slab Light" pitchFamily="2" charset="0"/>
      <p:regular r:id="rId141"/>
      <p:bold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hần Mặc định" id="{89FB34C6-BF01-4431-B73C-6A9C72C56547}">
          <p14:sldIdLst>
            <p14:sldId id="256"/>
            <p14:sldId id="257"/>
          </p14:sldIdLst>
        </p14:section>
        <p14:section name="Memory layout" id="{36FEDD1C-519F-4B36-B143-B81A2316777A}">
          <p14:sldIdLst>
            <p14:sldId id="285"/>
          </p14:sldIdLst>
        </p14:section>
        <p14:section name="Variable and Operator" id="{11191A80-2989-4E93-B81F-630E773BB2CD}">
          <p14:sldIdLst>
            <p14:sldId id="286"/>
            <p14:sldId id="359"/>
            <p14:sldId id="360"/>
            <p14:sldId id="361"/>
            <p14:sldId id="362"/>
            <p14:sldId id="363"/>
            <p14:sldId id="364"/>
            <p14:sldId id="365"/>
            <p14:sldId id="366"/>
          </p14:sldIdLst>
        </p14:section>
        <p14:section name="Pointer" id="{2DF107F2-67C0-4CBB-8757-09C07189DC72}">
          <p14:sldIdLst>
            <p14:sldId id="287"/>
            <p14:sldId id="291"/>
            <p14:sldId id="292"/>
            <p14:sldId id="293"/>
            <p14:sldId id="294"/>
            <p14:sldId id="308"/>
            <p14:sldId id="304"/>
            <p14:sldId id="305"/>
            <p14:sldId id="306"/>
            <p14:sldId id="307"/>
            <p14:sldId id="309"/>
            <p14:sldId id="312"/>
            <p14:sldId id="313"/>
            <p14:sldId id="314"/>
            <p14:sldId id="315"/>
            <p14:sldId id="295"/>
            <p14:sldId id="296"/>
            <p14:sldId id="301"/>
            <p14:sldId id="297"/>
            <p14:sldId id="302"/>
            <p14:sldId id="303"/>
            <p14:sldId id="298"/>
            <p14:sldId id="299"/>
            <p14:sldId id="300"/>
            <p14:sldId id="316"/>
            <p14:sldId id="317"/>
            <p14:sldId id="318"/>
            <p14:sldId id="319"/>
            <p14:sldId id="320"/>
            <p14:sldId id="321"/>
            <p14:sldId id="322"/>
            <p14:sldId id="323"/>
            <p14:sldId id="324"/>
            <p14:sldId id="337"/>
            <p14:sldId id="338"/>
          </p14:sldIdLst>
        </p14:section>
        <p14:section name="Function" id="{9C4EC397-C3DF-47F6-AA8C-9359525338D0}">
          <p14:sldIdLst>
            <p14:sldId id="288"/>
            <p14:sldId id="325"/>
            <p14:sldId id="339"/>
            <p14:sldId id="326"/>
            <p14:sldId id="341"/>
            <p14:sldId id="342"/>
            <p14:sldId id="340"/>
            <p14:sldId id="343"/>
            <p14:sldId id="344"/>
            <p14:sldId id="347"/>
            <p14:sldId id="348"/>
            <p14:sldId id="346"/>
            <p14:sldId id="345"/>
            <p14:sldId id="358"/>
            <p14:sldId id="349"/>
            <p14:sldId id="350"/>
            <p14:sldId id="355"/>
            <p14:sldId id="351"/>
            <p14:sldId id="354"/>
            <p14:sldId id="356"/>
            <p14:sldId id="352"/>
            <p14:sldId id="353"/>
          </p14:sldIdLst>
        </p14:section>
        <p14:section name="Struct, Enum, Union" id="{8146C8E1-8728-42BA-A4C8-40072FD9CE2B}">
          <p14:sldIdLst>
            <p14:sldId id="289"/>
          </p14:sldIdLst>
        </p14:section>
        <p14:section name="Summary Question" id="{7D76D086-193B-46B3-A8A6-E3BB350F35FC}">
          <p14:sldIdLst>
            <p14:sldId id="290"/>
            <p14:sldId id="327"/>
            <p14:sldId id="261"/>
            <p14:sldId id="263"/>
            <p14:sldId id="264"/>
            <p14:sldId id="369"/>
            <p14:sldId id="265"/>
            <p14:sldId id="266"/>
            <p14:sldId id="267"/>
            <p14:sldId id="268"/>
            <p14:sldId id="269"/>
            <p14:sldId id="270"/>
            <p14:sldId id="271"/>
            <p14:sldId id="272"/>
            <p14:sldId id="273"/>
            <p14:sldId id="274"/>
            <p14:sldId id="275"/>
            <p14:sldId id="276"/>
            <p14:sldId id="277"/>
            <p14:sldId id="278"/>
            <p14:sldId id="279"/>
            <p14:sldId id="280"/>
            <p14:sldId id="281"/>
            <p14:sldId id="259"/>
            <p14:sldId id="260"/>
            <p14:sldId id="282"/>
            <p14:sldId id="258"/>
            <p14:sldId id="283"/>
            <p14:sldId id="284"/>
            <p14:sldId id="328"/>
            <p14:sldId id="329"/>
            <p14:sldId id="330"/>
            <p14:sldId id="331"/>
            <p14:sldId id="332"/>
            <p14:sldId id="262"/>
            <p14:sldId id="333"/>
            <p14:sldId id="334"/>
            <p14:sldId id="335"/>
            <p14:sldId id="336"/>
            <p14:sldId id="367"/>
            <p14:sldId id="368"/>
            <p14:sldId id="370"/>
          </p14:sldIdLst>
        </p14:section>
        <p14:section name="Declare and Initial Questions" id="{3C91AA14-4D2E-42AE-BB7E-B2D15CDFBF88}">
          <p14:sldIdLst>
            <p14:sldId id="371"/>
            <p14:sldId id="372"/>
            <p14:sldId id="373"/>
            <p14:sldId id="374"/>
            <p14:sldId id="375"/>
            <p14:sldId id="376"/>
            <p14:sldId id="377"/>
            <p14:sldId id="378"/>
            <p14:sldId id="379"/>
            <p14:sldId id="380"/>
            <p14:sldId id="381"/>
            <p14:sldId id="382"/>
            <p14:sldId id="383"/>
          </p14:sldIdLst>
        </p14:section>
        <p14:section name="Pointer Questions" id="{F117EB05-BE50-4D15-BA13-0D6988B3C893}">
          <p14:sldIdLst>
            <p14:sldId id="384"/>
            <p14:sldId id="385"/>
            <p14:sldId id="386"/>
            <p14:sldId id="387"/>
            <p14:sldId id="388"/>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47" roundtripDataSignature="AMtx7mgUxRd3sot9UPDi6Z6ZsyMrnKLf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C093B-78D0-4460-B7B0-4CED8A9C50C3}" v="1145" dt="2024-05-07T08:23:18.533"/>
  </p1510:revLst>
</p1510:revInfo>
</file>

<file path=ppt/tableStyles.xml><?xml version="1.0" encoding="utf-8"?>
<a:tblStyleLst xmlns:a="http://schemas.openxmlformats.org/drawingml/2006/main" def="{F7AB11C1-C57C-4336-AF9B-BD13F94AF17F}">
  <a:tblStyle styleId="{F7AB11C1-C57C-4336-AF9B-BD13F94AF17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69" autoAdjust="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font" Target="fonts/font3.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font" Target="fonts/font4.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51"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font" Target="fonts/font1.fntdata"/><Relationship Id="rId61" Type="http://schemas.openxmlformats.org/officeDocument/2006/relationships/slide" Target="slides/slide57.xml"/><Relationship Id="rId82" Type="http://schemas.openxmlformats.org/officeDocument/2006/relationships/slide" Target="slides/slide78.xml"/><Relationship Id="rId15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617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145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828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6883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91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0712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1508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664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3328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599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611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897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156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334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8059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9481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068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0006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264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015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570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70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2518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050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36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543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047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794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1728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0886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972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14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2821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9775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6820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7915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2458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2018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033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0710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4986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4178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1292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8573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1484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7472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110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9707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0543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982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4807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5750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036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3182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503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5797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6389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4447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25419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590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363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7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116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5"/>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4" name="Google Shape;14;p25"/>
          <p:cNvSpPr/>
          <p:nvPr/>
        </p:nvSpPr>
        <p:spPr>
          <a:xfrm>
            <a:off x="-125933" y="3429000"/>
            <a:ext cx="12410800" cy="3452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15" name="Google Shape;15;p25"/>
          <p:cNvGrpSpPr/>
          <p:nvPr/>
        </p:nvGrpSpPr>
        <p:grpSpPr>
          <a:xfrm>
            <a:off x="137633" y="3429000"/>
            <a:ext cx="11921200" cy="3308800"/>
            <a:chOff x="103225" y="2571750"/>
            <a:chExt cx="8940900" cy="2481600"/>
          </a:xfrm>
        </p:grpSpPr>
        <p:cxnSp>
          <p:nvCxnSpPr>
            <p:cNvPr id="16" name="Google Shape;16;p25"/>
            <p:cNvCxnSpPr/>
            <p:nvPr/>
          </p:nvCxnSpPr>
          <p:spPr>
            <a:xfrm>
              <a:off x="1032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7" name="Google Shape;17;p25"/>
            <p:cNvCxnSpPr/>
            <p:nvPr/>
          </p:nvCxnSpPr>
          <p:spPr>
            <a:xfrm>
              <a:off x="90441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8" name="Google Shape;18;p25"/>
            <p:cNvCxnSpPr/>
            <p:nvPr/>
          </p:nvCxnSpPr>
          <p:spPr>
            <a:xfrm>
              <a:off x="103225" y="5053350"/>
              <a:ext cx="8940900" cy="0"/>
            </a:xfrm>
            <a:prstGeom prst="straightConnector1">
              <a:avLst/>
            </a:prstGeom>
            <a:noFill/>
            <a:ln w="19050" cap="flat" cmpd="sng">
              <a:solidFill>
                <a:schemeClr val="lt1"/>
              </a:solidFill>
              <a:prstDash val="solid"/>
              <a:round/>
              <a:headEnd type="none" w="sm" len="sm"/>
              <a:tailEnd type="none" w="sm" len="sm"/>
            </a:ln>
          </p:spPr>
        </p:cxnSp>
      </p:grpSp>
      <p:sp>
        <p:nvSpPr>
          <p:cNvPr id="19" name="Google Shape;19;p25"/>
          <p:cNvSpPr txBox="1"/>
          <p:nvPr/>
        </p:nvSpPr>
        <p:spPr>
          <a:xfrm>
            <a:off x="7882433" y="3970400"/>
            <a:ext cx="3202800" cy="956000"/>
          </a:xfrm>
          <a:prstGeom prst="rect">
            <a:avLst/>
          </a:prstGeom>
          <a:noFill/>
          <a:ln>
            <a:noFill/>
          </a:ln>
        </p:spPr>
        <p:txBody>
          <a:bodyPr spcFirstLastPara="1" wrap="square" lIns="121900" tIns="121900" rIns="121900" bIns="121900" anchor="b" anchorCtr="0">
            <a:noAutofit/>
          </a:bodyPr>
          <a:lstStyle/>
          <a:p>
            <a:pPr marL="0" marR="0" lvl="0" indent="0" algn="r" rtl="0">
              <a:spcBef>
                <a:spcPts val="0"/>
              </a:spcBef>
              <a:spcAft>
                <a:spcPts val="0"/>
              </a:spcAft>
              <a:buClr>
                <a:schemeClr val="dk1"/>
              </a:buClr>
              <a:buSzPts val="1600"/>
              <a:buFont typeface="Arial"/>
              <a:buNone/>
            </a:pPr>
            <a:endParaRPr sz="1600" b="0" i="0" u="none" strike="noStrike" cap="none">
              <a:solidFill>
                <a:schemeClr val="dk1"/>
              </a:solidFill>
              <a:latin typeface="Roboto Slab Light"/>
              <a:ea typeface="Roboto Slab Light"/>
              <a:cs typeface="Roboto Slab Light"/>
              <a:sym typeface="Roboto Slab Light"/>
            </a:endParaRPr>
          </a:p>
        </p:txBody>
      </p:sp>
      <p:sp>
        <p:nvSpPr>
          <p:cNvPr id="20" name="Google Shape;20;p25"/>
          <p:cNvSpPr txBox="1">
            <a:spLocks noGrp="1"/>
          </p:cNvSpPr>
          <p:nvPr>
            <p:ph type="ctrTitle"/>
          </p:nvPr>
        </p:nvSpPr>
        <p:spPr>
          <a:xfrm>
            <a:off x="2926367" y="1943000"/>
            <a:ext cx="6339200" cy="29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l">
              <a:lnSpc>
                <a:spcPct val="100000"/>
              </a:lnSpc>
              <a:spcBef>
                <a:spcPts val="0"/>
              </a:spcBef>
              <a:spcAft>
                <a:spcPts val="0"/>
              </a:spcAft>
              <a:buClr>
                <a:srgbClr val="434343"/>
              </a:buClr>
              <a:buSzPts val="5200"/>
              <a:buNone/>
              <a:defRPr sz="6933">
                <a:solidFill>
                  <a:srgbClr val="434343"/>
                </a:solidFill>
              </a:defRPr>
            </a:lvl2pPr>
            <a:lvl3pPr lvl="2" algn="l">
              <a:lnSpc>
                <a:spcPct val="100000"/>
              </a:lnSpc>
              <a:spcBef>
                <a:spcPts val="0"/>
              </a:spcBef>
              <a:spcAft>
                <a:spcPts val="0"/>
              </a:spcAft>
              <a:buClr>
                <a:srgbClr val="434343"/>
              </a:buClr>
              <a:buSzPts val="5200"/>
              <a:buNone/>
              <a:defRPr sz="6933">
                <a:solidFill>
                  <a:srgbClr val="434343"/>
                </a:solidFill>
              </a:defRPr>
            </a:lvl3pPr>
            <a:lvl4pPr lvl="3" algn="l">
              <a:lnSpc>
                <a:spcPct val="100000"/>
              </a:lnSpc>
              <a:spcBef>
                <a:spcPts val="0"/>
              </a:spcBef>
              <a:spcAft>
                <a:spcPts val="0"/>
              </a:spcAft>
              <a:buClr>
                <a:srgbClr val="434343"/>
              </a:buClr>
              <a:buSzPts val="5200"/>
              <a:buNone/>
              <a:defRPr sz="6933">
                <a:solidFill>
                  <a:srgbClr val="434343"/>
                </a:solidFill>
              </a:defRPr>
            </a:lvl4pPr>
            <a:lvl5pPr lvl="4" algn="l">
              <a:lnSpc>
                <a:spcPct val="100000"/>
              </a:lnSpc>
              <a:spcBef>
                <a:spcPts val="0"/>
              </a:spcBef>
              <a:spcAft>
                <a:spcPts val="0"/>
              </a:spcAft>
              <a:buClr>
                <a:srgbClr val="434343"/>
              </a:buClr>
              <a:buSzPts val="5200"/>
              <a:buNone/>
              <a:defRPr sz="6933">
                <a:solidFill>
                  <a:srgbClr val="434343"/>
                </a:solidFill>
              </a:defRPr>
            </a:lvl5pPr>
            <a:lvl6pPr lvl="5" algn="l">
              <a:lnSpc>
                <a:spcPct val="100000"/>
              </a:lnSpc>
              <a:spcBef>
                <a:spcPts val="0"/>
              </a:spcBef>
              <a:spcAft>
                <a:spcPts val="0"/>
              </a:spcAft>
              <a:buClr>
                <a:srgbClr val="434343"/>
              </a:buClr>
              <a:buSzPts val="5200"/>
              <a:buNone/>
              <a:defRPr sz="6933">
                <a:solidFill>
                  <a:srgbClr val="434343"/>
                </a:solidFill>
              </a:defRPr>
            </a:lvl6pPr>
            <a:lvl7pPr lvl="6" algn="l">
              <a:lnSpc>
                <a:spcPct val="100000"/>
              </a:lnSpc>
              <a:spcBef>
                <a:spcPts val="0"/>
              </a:spcBef>
              <a:spcAft>
                <a:spcPts val="0"/>
              </a:spcAft>
              <a:buClr>
                <a:srgbClr val="434343"/>
              </a:buClr>
              <a:buSzPts val="5200"/>
              <a:buNone/>
              <a:defRPr sz="6933">
                <a:solidFill>
                  <a:srgbClr val="434343"/>
                </a:solidFill>
              </a:defRPr>
            </a:lvl7pPr>
            <a:lvl8pPr lvl="7" algn="l">
              <a:lnSpc>
                <a:spcPct val="100000"/>
              </a:lnSpc>
              <a:spcBef>
                <a:spcPts val="0"/>
              </a:spcBef>
              <a:spcAft>
                <a:spcPts val="0"/>
              </a:spcAft>
              <a:buClr>
                <a:srgbClr val="434343"/>
              </a:buClr>
              <a:buSzPts val="5200"/>
              <a:buNone/>
              <a:defRPr sz="6933">
                <a:solidFill>
                  <a:srgbClr val="434343"/>
                </a:solidFill>
              </a:defRPr>
            </a:lvl8pPr>
            <a:lvl9pPr lvl="8" algn="l">
              <a:lnSpc>
                <a:spcPct val="100000"/>
              </a:lnSpc>
              <a:spcBef>
                <a:spcPts val="0"/>
              </a:spcBef>
              <a:spcAft>
                <a:spcPts val="0"/>
              </a:spcAft>
              <a:buClr>
                <a:srgbClr val="434343"/>
              </a:buClr>
              <a:buSzPts val="5200"/>
              <a:buNone/>
              <a:defRPr sz="6933">
                <a:solidFill>
                  <a:srgbClr val="434343"/>
                </a:solidFill>
              </a:defRPr>
            </a:lvl9pPr>
          </a:lstStyle>
          <a:p>
            <a:endParaRPr/>
          </a:p>
        </p:txBody>
      </p:sp>
      <p:sp>
        <p:nvSpPr>
          <p:cNvPr id="21" name="Google Shape;21;p25"/>
          <p:cNvSpPr txBox="1">
            <a:spLocks noGrp="1"/>
          </p:cNvSpPr>
          <p:nvPr>
            <p:ph type="subTitle" idx="1"/>
          </p:nvPr>
        </p:nvSpPr>
        <p:spPr>
          <a:xfrm>
            <a:off x="3153033" y="4908800"/>
            <a:ext cx="5890400" cy="49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Clr>
                <a:srgbClr val="434343"/>
              </a:buClr>
              <a:buSzPts val="2800"/>
              <a:buNone/>
              <a:defRPr sz="3733">
                <a:solidFill>
                  <a:srgbClr val="434343"/>
                </a:solidFill>
              </a:defRPr>
            </a:lvl2pPr>
            <a:lvl3pPr lvl="2" algn="r">
              <a:lnSpc>
                <a:spcPct val="100000"/>
              </a:lnSpc>
              <a:spcBef>
                <a:spcPts val="0"/>
              </a:spcBef>
              <a:spcAft>
                <a:spcPts val="0"/>
              </a:spcAft>
              <a:buClr>
                <a:srgbClr val="434343"/>
              </a:buClr>
              <a:buSzPts val="2800"/>
              <a:buNone/>
              <a:defRPr sz="3733">
                <a:solidFill>
                  <a:srgbClr val="434343"/>
                </a:solidFill>
              </a:defRPr>
            </a:lvl3pPr>
            <a:lvl4pPr lvl="3" algn="r">
              <a:lnSpc>
                <a:spcPct val="100000"/>
              </a:lnSpc>
              <a:spcBef>
                <a:spcPts val="0"/>
              </a:spcBef>
              <a:spcAft>
                <a:spcPts val="0"/>
              </a:spcAft>
              <a:buClr>
                <a:srgbClr val="434343"/>
              </a:buClr>
              <a:buSzPts val="2800"/>
              <a:buNone/>
              <a:defRPr sz="3733">
                <a:solidFill>
                  <a:srgbClr val="434343"/>
                </a:solidFill>
              </a:defRPr>
            </a:lvl4pPr>
            <a:lvl5pPr lvl="4" algn="r">
              <a:lnSpc>
                <a:spcPct val="100000"/>
              </a:lnSpc>
              <a:spcBef>
                <a:spcPts val="0"/>
              </a:spcBef>
              <a:spcAft>
                <a:spcPts val="0"/>
              </a:spcAft>
              <a:buClr>
                <a:srgbClr val="434343"/>
              </a:buClr>
              <a:buSzPts val="2800"/>
              <a:buNone/>
              <a:defRPr sz="3733">
                <a:solidFill>
                  <a:srgbClr val="434343"/>
                </a:solidFill>
              </a:defRPr>
            </a:lvl5pPr>
            <a:lvl6pPr lvl="5" algn="r">
              <a:lnSpc>
                <a:spcPct val="100000"/>
              </a:lnSpc>
              <a:spcBef>
                <a:spcPts val="0"/>
              </a:spcBef>
              <a:spcAft>
                <a:spcPts val="0"/>
              </a:spcAft>
              <a:buClr>
                <a:srgbClr val="434343"/>
              </a:buClr>
              <a:buSzPts val="2800"/>
              <a:buNone/>
              <a:defRPr sz="3733">
                <a:solidFill>
                  <a:srgbClr val="434343"/>
                </a:solidFill>
              </a:defRPr>
            </a:lvl6pPr>
            <a:lvl7pPr lvl="6" algn="r">
              <a:lnSpc>
                <a:spcPct val="100000"/>
              </a:lnSpc>
              <a:spcBef>
                <a:spcPts val="0"/>
              </a:spcBef>
              <a:spcAft>
                <a:spcPts val="0"/>
              </a:spcAft>
              <a:buClr>
                <a:srgbClr val="434343"/>
              </a:buClr>
              <a:buSzPts val="2800"/>
              <a:buNone/>
              <a:defRPr sz="3733">
                <a:solidFill>
                  <a:srgbClr val="434343"/>
                </a:solidFill>
              </a:defRPr>
            </a:lvl7pPr>
            <a:lvl8pPr lvl="7" algn="r">
              <a:lnSpc>
                <a:spcPct val="100000"/>
              </a:lnSpc>
              <a:spcBef>
                <a:spcPts val="0"/>
              </a:spcBef>
              <a:spcAft>
                <a:spcPts val="0"/>
              </a:spcAft>
              <a:buClr>
                <a:srgbClr val="434343"/>
              </a:buClr>
              <a:buSzPts val="2800"/>
              <a:buNone/>
              <a:defRPr sz="3733">
                <a:solidFill>
                  <a:srgbClr val="434343"/>
                </a:solidFill>
              </a:defRPr>
            </a:lvl8pPr>
            <a:lvl9pPr lvl="8" algn="r">
              <a:lnSpc>
                <a:spcPct val="100000"/>
              </a:lnSpc>
              <a:spcBef>
                <a:spcPts val="0"/>
              </a:spcBef>
              <a:spcAft>
                <a:spcPts val="0"/>
              </a:spcAft>
              <a:buClr>
                <a:srgbClr val="434343"/>
              </a:buClr>
              <a:buSzPts val="2800"/>
              <a:buNone/>
              <a:defRPr sz="3733">
                <a:solidFill>
                  <a:srgbClr val="434343"/>
                </a:solidFill>
              </a:defRPr>
            </a:lvl9pPr>
          </a:lstStyle>
          <a:p>
            <a:endParaRPr/>
          </a:p>
        </p:txBody>
      </p:sp>
      <p:pic>
        <p:nvPicPr>
          <p:cNvPr id="22" name="Google Shape;22;p25" descr="Logo&#10;&#10;Description automatically generated"/>
          <p:cNvPicPr preferRelativeResize="0"/>
          <p:nvPr/>
        </p:nvPicPr>
        <p:blipFill rotWithShape="1">
          <a:blip r:embed="rId2">
            <a:alphaModFix/>
          </a:blip>
          <a:srcRect/>
          <a:stretch/>
        </p:blipFill>
        <p:spPr>
          <a:xfrm>
            <a:off x="9860943" y="354174"/>
            <a:ext cx="1995055" cy="68969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
        <p:cNvGrpSpPr/>
        <p:nvPr/>
      </p:nvGrpSpPr>
      <p:grpSpPr>
        <a:xfrm>
          <a:off x="0" y="0"/>
          <a:ext cx="0" cy="0"/>
          <a:chOff x="0" y="0"/>
          <a:chExt cx="0" cy="0"/>
        </a:xfrm>
      </p:grpSpPr>
      <p:sp>
        <p:nvSpPr>
          <p:cNvPr id="24" name="Google Shape;24;p26"/>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 name="Google Shape;25;p26"/>
          <p:cNvSpPr/>
          <p:nvPr/>
        </p:nvSpPr>
        <p:spPr>
          <a:xfrm>
            <a:off x="4223933" y="2001512"/>
            <a:ext cx="7516310" cy="2847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sp>
        <p:nvSpPr>
          <p:cNvPr id="26" name="Google Shape;26;p26"/>
          <p:cNvSpPr txBox="1">
            <a:spLocks noGrp="1"/>
          </p:cNvSpPr>
          <p:nvPr>
            <p:ph type="title"/>
          </p:nvPr>
        </p:nvSpPr>
        <p:spPr>
          <a:xfrm>
            <a:off x="720800" y="2531200"/>
            <a:ext cx="2892400" cy="1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6"/>
          <p:cNvSpPr txBox="1">
            <a:spLocks noGrp="1"/>
          </p:cNvSpPr>
          <p:nvPr>
            <p:ph type="subTitle" idx="1"/>
          </p:nvPr>
        </p:nvSpPr>
        <p:spPr>
          <a:xfrm>
            <a:off x="5158652" y="3112647"/>
            <a:ext cx="2499200" cy="37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933"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9pPr>
          </a:lstStyle>
          <a:p>
            <a:endParaRPr/>
          </a:p>
        </p:txBody>
      </p:sp>
      <p:sp>
        <p:nvSpPr>
          <p:cNvPr id="28" name="Google Shape;28;p26"/>
          <p:cNvSpPr txBox="1">
            <a:spLocks noGrp="1"/>
          </p:cNvSpPr>
          <p:nvPr>
            <p:ph type="subTitle" idx="2"/>
          </p:nvPr>
        </p:nvSpPr>
        <p:spPr>
          <a:xfrm>
            <a:off x="5158652" y="360955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sp>
        <p:nvSpPr>
          <p:cNvPr id="29" name="Google Shape;29;p26"/>
          <p:cNvSpPr txBox="1">
            <a:spLocks noGrp="1"/>
          </p:cNvSpPr>
          <p:nvPr>
            <p:ph type="subTitle" idx="3"/>
          </p:nvPr>
        </p:nvSpPr>
        <p:spPr>
          <a:xfrm>
            <a:off x="8100967" y="3112647"/>
            <a:ext cx="2499200" cy="37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933"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9pPr>
          </a:lstStyle>
          <a:p>
            <a:endParaRPr/>
          </a:p>
        </p:txBody>
      </p:sp>
      <p:sp>
        <p:nvSpPr>
          <p:cNvPr id="30" name="Google Shape;30;p26"/>
          <p:cNvSpPr txBox="1">
            <a:spLocks noGrp="1"/>
          </p:cNvSpPr>
          <p:nvPr>
            <p:ph type="subTitle" idx="4"/>
          </p:nvPr>
        </p:nvSpPr>
        <p:spPr>
          <a:xfrm>
            <a:off x="8100967" y="360955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pic>
        <p:nvPicPr>
          <p:cNvPr id="31" name="Google Shape;31;p26" descr="Logo&#10;&#10;Description automatically generated"/>
          <p:cNvPicPr preferRelativeResize="0"/>
          <p:nvPr/>
        </p:nvPicPr>
        <p:blipFill rotWithShape="1">
          <a:blip r:embed="rId2">
            <a:alphaModFix/>
          </a:blip>
          <a:srcRect/>
          <a:stretch/>
        </p:blipFill>
        <p:spPr>
          <a:xfrm>
            <a:off x="9913407" y="5881815"/>
            <a:ext cx="1995055" cy="689697"/>
          </a:xfrm>
          <a:prstGeom prst="rect">
            <a:avLst/>
          </a:prstGeom>
          <a:noFill/>
          <a:ln>
            <a:noFill/>
          </a:ln>
        </p:spPr>
      </p:pic>
      <p:sp>
        <p:nvSpPr>
          <p:cNvPr id="32" name="Google Shape;32;p26"/>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b="0" i="0" u="none" strike="noStrike" cap="none">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0"/>
        <p:cNvGrpSpPr/>
        <p:nvPr/>
      </p:nvGrpSpPr>
      <p:grpSpPr>
        <a:xfrm>
          <a:off x="0" y="0"/>
          <a:ext cx="0" cy="0"/>
          <a:chOff x="0" y="0"/>
          <a:chExt cx="0" cy="0"/>
        </a:xfrm>
      </p:grpSpPr>
      <p:sp>
        <p:nvSpPr>
          <p:cNvPr id="51" name="Google Shape;51;p30"/>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 name="Google Shape;52;p30"/>
          <p:cNvSpPr/>
          <p:nvPr/>
        </p:nvSpPr>
        <p:spPr>
          <a:xfrm>
            <a:off x="5092039" y="2400567"/>
            <a:ext cx="6826388" cy="1515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 name="Google Shape;53;p30"/>
          <p:cNvSpPr txBox="1">
            <a:spLocks noGrp="1"/>
          </p:cNvSpPr>
          <p:nvPr>
            <p:ph type="title"/>
          </p:nvPr>
        </p:nvSpPr>
        <p:spPr>
          <a:xfrm>
            <a:off x="2736267" y="2668567"/>
            <a:ext cx="2217600" cy="124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3333"/>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endParaRPr/>
          </a:p>
        </p:txBody>
      </p:sp>
      <p:pic>
        <p:nvPicPr>
          <p:cNvPr id="54" name="Google Shape;54;p30" descr="Logo&#10;&#10;Description automatically generated"/>
          <p:cNvPicPr preferRelativeResize="0"/>
          <p:nvPr/>
        </p:nvPicPr>
        <p:blipFill rotWithShape="1">
          <a:blip r:embed="rId2">
            <a:alphaModFix/>
          </a:blip>
          <a:srcRect/>
          <a:stretch/>
        </p:blipFill>
        <p:spPr>
          <a:xfrm>
            <a:off x="9923372" y="5922911"/>
            <a:ext cx="1995055" cy="689697"/>
          </a:xfrm>
          <a:prstGeom prst="rect">
            <a:avLst/>
          </a:prstGeom>
          <a:noFill/>
          <a:ln>
            <a:noFill/>
          </a:ln>
        </p:spPr>
      </p:pic>
      <p:sp>
        <p:nvSpPr>
          <p:cNvPr id="55" name="Google Shape;55;p30"/>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6"/>
        <p:cNvGrpSpPr/>
        <p:nvPr/>
      </p:nvGrpSpPr>
      <p:grpSpPr>
        <a:xfrm>
          <a:off x="0" y="0"/>
          <a:ext cx="0" cy="0"/>
          <a:chOff x="0" y="0"/>
          <a:chExt cx="0" cy="0"/>
        </a:xfrm>
      </p:grpSpPr>
      <p:sp>
        <p:nvSpPr>
          <p:cNvPr id="57" name="Google Shape;57;p31"/>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 name="Google Shape;58;p31"/>
          <p:cNvSpPr/>
          <p:nvPr/>
        </p:nvSpPr>
        <p:spPr>
          <a:xfrm>
            <a:off x="4252764" y="986721"/>
            <a:ext cx="7087430" cy="5299779"/>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 name="Google Shape;59;p31"/>
          <p:cNvSpPr txBox="1">
            <a:spLocks noGrp="1"/>
          </p:cNvSpPr>
          <p:nvPr>
            <p:ph type="title"/>
          </p:nvPr>
        </p:nvSpPr>
        <p:spPr>
          <a:xfrm>
            <a:off x="311800" y="2392400"/>
            <a:ext cx="3710400" cy="207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31"/>
          <p:cNvSpPr txBox="1">
            <a:spLocks noGrp="1"/>
          </p:cNvSpPr>
          <p:nvPr>
            <p:ph type="subTitle" idx="1"/>
          </p:nvPr>
        </p:nvSpPr>
        <p:spPr>
          <a:xfrm>
            <a:off x="5143424" y="4465600"/>
            <a:ext cx="2779600" cy="1487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000">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2pPr>
            <a:lvl3pPr lvl="2"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3pPr>
            <a:lvl4pPr lvl="3"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4pPr>
            <a:lvl5pPr lvl="4"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5pPr>
            <a:lvl6pPr lvl="5"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6pPr>
            <a:lvl7pPr lvl="6"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7pPr>
            <a:lvl8pPr lvl="7"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8pPr>
            <a:lvl9pPr lvl="8"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9pPr>
          </a:lstStyle>
          <a:p>
            <a:endParaRPr/>
          </a:p>
        </p:txBody>
      </p:sp>
      <p:sp>
        <p:nvSpPr>
          <p:cNvPr id="61" name="Google Shape;61;p31"/>
          <p:cNvSpPr txBox="1">
            <a:spLocks noGrp="1"/>
          </p:cNvSpPr>
          <p:nvPr>
            <p:ph type="subTitle" idx="2"/>
          </p:nvPr>
        </p:nvSpPr>
        <p:spPr>
          <a:xfrm>
            <a:off x="8498985" y="1177955"/>
            <a:ext cx="2776400" cy="1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0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9pPr>
          </a:lstStyle>
          <a:p>
            <a:endParaRPr/>
          </a:p>
        </p:txBody>
      </p:sp>
      <p:pic>
        <p:nvPicPr>
          <p:cNvPr id="62" name="Google Shape;62;p31" descr="Logo&#10;&#10;Description automatically generated"/>
          <p:cNvPicPr preferRelativeResize="0"/>
          <p:nvPr/>
        </p:nvPicPr>
        <p:blipFill rotWithShape="1">
          <a:blip r:embed="rId2">
            <a:alphaModFix/>
          </a:blip>
          <a:srcRect/>
          <a:stretch/>
        </p:blipFill>
        <p:spPr>
          <a:xfrm>
            <a:off x="9958914" y="297024"/>
            <a:ext cx="1995055" cy="689697"/>
          </a:xfrm>
          <a:prstGeom prst="rect">
            <a:avLst/>
          </a:prstGeom>
          <a:noFill/>
          <a:ln>
            <a:noFill/>
          </a:ln>
        </p:spPr>
      </p:pic>
      <p:sp>
        <p:nvSpPr>
          <p:cNvPr id="63" name="Google Shape;63;p31"/>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32"/>
          <p:cNvSpPr/>
          <p:nvPr/>
        </p:nvSpPr>
        <p:spPr>
          <a:xfrm>
            <a:off x="135700" y="125389"/>
            <a:ext cx="119209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 name="Google Shape;66;p32"/>
          <p:cNvSpPr/>
          <p:nvPr/>
        </p:nvSpPr>
        <p:spPr>
          <a:xfrm>
            <a:off x="475535" y="3558293"/>
            <a:ext cx="5835458" cy="2851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 name="Google Shape;67;p32"/>
          <p:cNvSpPr txBox="1">
            <a:spLocks noGrp="1"/>
          </p:cNvSpPr>
          <p:nvPr>
            <p:ph type="subTitle" idx="1"/>
          </p:nvPr>
        </p:nvSpPr>
        <p:spPr>
          <a:xfrm>
            <a:off x="950967" y="3978932"/>
            <a:ext cx="5041619" cy="162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b="1">
                <a:solidFill>
                  <a:schemeClr val="lt1"/>
                </a:solidFill>
              </a:defRPr>
            </a:lvl1pPr>
            <a:lvl2pPr lvl="1" algn="l">
              <a:lnSpc>
                <a:spcPct val="100000"/>
              </a:lnSpc>
              <a:spcBef>
                <a:spcPts val="0"/>
              </a:spcBef>
              <a:spcAft>
                <a:spcPts val="0"/>
              </a:spcAft>
              <a:buSzPts val="1400"/>
              <a:buNone/>
              <a:defRPr sz="2533" b="1">
                <a:solidFill>
                  <a:schemeClr val="lt1"/>
                </a:solidFill>
              </a:defRPr>
            </a:lvl2pPr>
            <a:lvl3pPr lvl="2" algn="l">
              <a:lnSpc>
                <a:spcPct val="100000"/>
              </a:lnSpc>
              <a:spcBef>
                <a:spcPts val="0"/>
              </a:spcBef>
              <a:spcAft>
                <a:spcPts val="0"/>
              </a:spcAft>
              <a:buSzPts val="1400"/>
              <a:buNone/>
              <a:defRPr sz="2533" b="1">
                <a:solidFill>
                  <a:schemeClr val="lt1"/>
                </a:solidFill>
              </a:defRPr>
            </a:lvl3pPr>
            <a:lvl4pPr lvl="3" algn="l">
              <a:lnSpc>
                <a:spcPct val="100000"/>
              </a:lnSpc>
              <a:spcBef>
                <a:spcPts val="0"/>
              </a:spcBef>
              <a:spcAft>
                <a:spcPts val="0"/>
              </a:spcAft>
              <a:buSzPts val="1400"/>
              <a:buNone/>
              <a:defRPr sz="2533" b="1">
                <a:solidFill>
                  <a:schemeClr val="lt1"/>
                </a:solidFill>
              </a:defRPr>
            </a:lvl4pPr>
            <a:lvl5pPr lvl="4" algn="l">
              <a:lnSpc>
                <a:spcPct val="100000"/>
              </a:lnSpc>
              <a:spcBef>
                <a:spcPts val="0"/>
              </a:spcBef>
              <a:spcAft>
                <a:spcPts val="0"/>
              </a:spcAft>
              <a:buSzPts val="1400"/>
              <a:buNone/>
              <a:defRPr sz="2533" b="1">
                <a:solidFill>
                  <a:schemeClr val="lt1"/>
                </a:solidFill>
              </a:defRPr>
            </a:lvl5pPr>
            <a:lvl6pPr lvl="5" algn="l">
              <a:lnSpc>
                <a:spcPct val="100000"/>
              </a:lnSpc>
              <a:spcBef>
                <a:spcPts val="0"/>
              </a:spcBef>
              <a:spcAft>
                <a:spcPts val="0"/>
              </a:spcAft>
              <a:buSzPts val="1400"/>
              <a:buNone/>
              <a:defRPr sz="2533" b="1">
                <a:solidFill>
                  <a:schemeClr val="lt1"/>
                </a:solidFill>
              </a:defRPr>
            </a:lvl6pPr>
            <a:lvl7pPr lvl="6" algn="l">
              <a:lnSpc>
                <a:spcPct val="100000"/>
              </a:lnSpc>
              <a:spcBef>
                <a:spcPts val="0"/>
              </a:spcBef>
              <a:spcAft>
                <a:spcPts val="0"/>
              </a:spcAft>
              <a:buSzPts val="1400"/>
              <a:buNone/>
              <a:defRPr sz="2533" b="1">
                <a:solidFill>
                  <a:schemeClr val="lt1"/>
                </a:solidFill>
              </a:defRPr>
            </a:lvl7pPr>
            <a:lvl8pPr lvl="7" algn="l">
              <a:lnSpc>
                <a:spcPct val="100000"/>
              </a:lnSpc>
              <a:spcBef>
                <a:spcPts val="0"/>
              </a:spcBef>
              <a:spcAft>
                <a:spcPts val="0"/>
              </a:spcAft>
              <a:buSzPts val="1400"/>
              <a:buNone/>
              <a:defRPr sz="2533" b="1">
                <a:solidFill>
                  <a:schemeClr val="lt1"/>
                </a:solidFill>
              </a:defRPr>
            </a:lvl8pPr>
            <a:lvl9pPr lvl="8" algn="l">
              <a:lnSpc>
                <a:spcPct val="100000"/>
              </a:lnSpc>
              <a:spcBef>
                <a:spcPts val="0"/>
              </a:spcBef>
              <a:spcAft>
                <a:spcPts val="0"/>
              </a:spcAft>
              <a:buSzPts val="1400"/>
              <a:buNone/>
              <a:defRPr sz="2533" b="1">
                <a:solidFill>
                  <a:schemeClr val="lt1"/>
                </a:solidFill>
              </a:defRPr>
            </a:lvl9pPr>
          </a:lstStyle>
          <a:p>
            <a:endParaRPr/>
          </a:p>
        </p:txBody>
      </p:sp>
      <p:pic>
        <p:nvPicPr>
          <p:cNvPr id="68" name="Google Shape;68;p32" descr="Logo&#10;&#10;Description automatically generated"/>
          <p:cNvPicPr preferRelativeResize="0"/>
          <p:nvPr/>
        </p:nvPicPr>
        <p:blipFill rotWithShape="1">
          <a:blip r:embed="rId2">
            <a:alphaModFix/>
          </a:blip>
          <a:srcRect/>
          <a:stretch/>
        </p:blipFill>
        <p:spPr>
          <a:xfrm>
            <a:off x="9944229" y="5892088"/>
            <a:ext cx="1995055" cy="689697"/>
          </a:xfrm>
          <a:prstGeom prst="rect">
            <a:avLst/>
          </a:prstGeom>
          <a:noFill/>
          <a:ln>
            <a:noFill/>
          </a:ln>
        </p:spPr>
      </p:pic>
      <p:sp>
        <p:nvSpPr>
          <p:cNvPr id="69" name="Google Shape;69;p32"/>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77"/>
        <p:cNvGrpSpPr/>
        <p:nvPr/>
      </p:nvGrpSpPr>
      <p:grpSpPr>
        <a:xfrm>
          <a:off x="0" y="0"/>
          <a:ext cx="0" cy="0"/>
          <a:chOff x="0" y="0"/>
          <a:chExt cx="0" cy="0"/>
        </a:xfrm>
      </p:grpSpPr>
      <p:sp>
        <p:nvSpPr>
          <p:cNvPr id="78" name="Google Shape;78;p34"/>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 name="Google Shape;79;p34"/>
          <p:cNvSpPr/>
          <p:nvPr/>
        </p:nvSpPr>
        <p:spPr>
          <a:xfrm>
            <a:off x="693964" y="2001512"/>
            <a:ext cx="7228604" cy="2847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lt1"/>
              </a:solidFill>
              <a:latin typeface="Arial"/>
              <a:ea typeface="Arial"/>
              <a:cs typeface="Arial"/>
              <a:sym typeface="Arial"/>
            </a:endParaRPr>
          </a:p>
        </p:txBody>
      </p:sp>
      <p:sp>
        <p:nvSpPr>
          <p:cNvPr id="80" name="Google Shape;80;p34"/>
          <p:cNvSpPr txBox="1">
            <a:spLocks noGrp="1"/>
          </p:cNvSpPr>
          <p:nvPr>
            <p:ph type="subTitle" idx="1"/>
          </p:nvPr>
        </p:nvSpPr>
        <p:spPr>
          <a:xfrm>
            <a:off x="1247019" y="360757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sp>
        <p:nvSpPr>
          <p:cNvPr id="81" name="Google Shape;81;p34"/>
          <p:cNvSpPr txBox="1">
            <a:spLocks noGrp="1"/>
          </p:cNvSpPr>
          <p:nvPr>
            <p:ph type="subTitle" idx="2"/>
          </p:nvPr>
        </p:nvSpPr>
        <p:spPr>
          <a:xfrm>
            <a:off x="4524957" y="360757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pic>
        <p:nvPicPr>
          <p:cNvPr id="82" name="Google Shape;82;p34" descr="Logo&#10;&#10;Description automatically generated"/>
          <p:cNvPicPr preferRelativeResize="0"/>
          <p:nvPr/>
        </p:nvPicPr>
        <p:blipFill rotWithShape="1">
          <a:blip r:embed="rId2">
            <a:alphaModFix/>
          </a:blip>
          <a:srcRect/>
          <a:stretch/>
        </p:blipFill>
        <p:spPr>
          <a:xfrm>
            <a:off x="9964778" y="5922911"/>
            <a:ext cx="1995055" cy="689697"/>
          </a:xfrm>
          <a:prstGeom prst="rect">
            <a:avLst/>
          </a:prstGeom>
          <a:noFill/>
          <a:ln>
            <a:noFill/>
          </a:ln>
        </p:spPr>
      </p:pic>
      <p:sp>
        <p:nvSpPr>
          <p:cNvPr id="83" name="Google Shape;83;p34"/>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1_Thanks">
    <p:spTree>
      <p:nvGrpSpPr>
        <p:cNvPr id="1" name="Shape 99"/>
        <p:cNvGrpSpPr/>
        <p:nvPr/>
      </p:nvGrpSpPr>
      <p:grpSpPr>
        <a:xfrm>
          <a:off x="0" y="0"/>
          <a:ext cx="0" cy="0"/>
          <a:chOff x="0" y="0"/>
          <a:chExt cx="0" cy="0"/>
        </a:xfrm>
      </p:grpSpPr>
      <p:sp>
        <p:nvSpPr>
          <p:cNvPr id="100" name="Google Shape;100;p37"/>
          <p:cNvSpPr txBox="1"/>
          <p:nvPr/>
        </p:nvSpPr>
        <p:spPr>
          <a:xfrm>
            <a:off x="4096000" y="5021059"/>
            <a:ext cx="4000000" cy="805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400"/>
              </a:spcBef>
              <a:spcAft>
                <a:spcPts val="0"/>
              </a:spcAft>
              <a:buClr>
                <a:schemeClr val="dk1"/>
              </a:buClr>
              <a:buSzPts val="1467"/>
              <a:buFont typeface="Arial"/>
              <a:buNone/>
            </a:pPr>
            <a:endParaRPr sz="1467" b="1">
              <a:solidFill>
                <a:schemeClr val="lt1"/>
              </a:solidFill>
              <a:latin typeface="Overpass"/>
              <a:ea typeface="Overpass"/>
              <a:cs typeface="Overpass"/>
              <a:sym typeface="Overpas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12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8312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verpass"/>
              <a:buChar char="●"/>
              <a:defRPr sz="1800" b="0" i="0" u="none" strike="noStrike" cap="none">
                <a:solidFill>
                  <a:schemeClr val="dk1"/>
                </a:solidFill>
                <a:latin typeface="Overpass"/>
                <a:ea typeface="Overpass"/>
                <a:cs typeface="Overpass"/>
                <a:sym typeface="Overpass"/>
              </a:defRPr>
            </a:lvl1pPr>
            <a:lvl2pPr marL="914400" marR="0" lvl="1"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2pPr>
            <a:lvl3pPr marL="1371600" marR="0" lvl="2"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3pPr>
            <a:lvl4pPr marL="1828800" marR="0" lvl="3"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4pPr>
            <a:lvl5pPr marL="2286000" marR="0" lvl="4"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5pPr>
            <a:lvl6pPr marL="2743200" marR="0" lvl="5"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6pPr>
            <a:lvl7pPr marL="3200400" marR="0" lvl="6"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7pPr>
            <a:lvl8pPr marL="3657600" marR="0" lvl="7"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8pPr>
            <a:lvl9pPr marL="4114800" marR="0" lvl="8" indent="-317500" algn="l" rtl="0">
              <a:lnSpc>
                <a:spcPct val="115000"/>
              </a:lnSpc>
              <a:spcBef>
                <a:spcPts val="1600"/>
              </a:spcBef>
              <a:spcAft>
                <a:spcPts val="160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8" r:id="rId6"/>
    <p:sldLayoutId id="214748366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132041" y="1257200"/>
            <a:ext cx="9932383" cy="2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8800"/>
              <a:t>The c programming</a:t>
            </a:r>
            <a:endParaRPr sz="8800"/>
          </a:p>
        </p:txBody>
      </p:sp>
      <p:sp>
        <p:nvSpPr>
          <p:cNvPr id="106" name="Google Shape;106;p1"/>
          <p:cNvSpPr txBox="1">
            <a:spLocks noGrp="1"/>
          </p:cNvSpPr>
          <p:nvPr>
            <p:ph type="subTitle" idx="1"/>
          </p:nvPr>
        </p:nvSpPr>
        <p:spPr>
          <a:xfrm>
            <a:off x="2952734" y="4394994"/>
            <a:ext cx="5890400" cy="492400"/>
          </a:xfrm>
          <a:prstGeom prst="rect">
            <a:avLst/>
          </a:prstGeom>
          <a:noFill/>
          <a:ln>
            <a:noFill/>
          </a:ln>
        </p:spPr>
        <p:txBody>
          <a:bodyPr spcFirstLastPara="1" wrap="square" lIns="91425" tIns="91425" rIns="91425" bIns="91425" anchor="ctr" anchorCtr="0">
            <a:noAutofit/>
          </a:bodyPr>
          <a:lstStyle/>
          <a:p>
            <a:pPr marL="457200" lvl="0" indent="-342900" algn="ctr" rtl="0">
              <a:lnSpc>
                <a:spcPct val="100000"/>
              </a:lnSpc>
              <a:spcBef>
                <a:spcPts val="0"/>
              </a:spcBef>
              <a:spcAft>
                <a:spcPts val="0"/>
              </a:spcAft>
              <a:buClr>
                <a:srgbClr val="000000"/>
              </a:buClr>
              <a:buSzPts val="1800"/>
              <a:buNone/>
            </a:pPr>
            <a:r>
              <a:rPr lang="en-US" sz="2000"/>
              <a:t>Presenter: Trinh Cao Cuong</a:t>
            </a:r>
            <a:endParaRPr sz="2000"/>
          </a:p>
        </p:txBody>
      </p:sp>
      <p:sp>
        <p:nvSpPr>
          <p:cNvPr id="4" name="Google Shape;106;p1"/>
          <p:cNvSpPr txBox="1">
            <a:spLocks/>
          </p:cNvSpPr>
          <p:nvPr/>
        </p:nvSpPr>
        <p:spPr>
          <a:xfrm>
            <a:off x="2952734" y="6080103"/>
            <a:ext cx="5890400" cy="4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800"/>
              <a:buFont typeface="Overpass"/>
              <a:buNone/>
              <a:defRPr sz="1800" b="0" i="0" u="none" strike="noStrike" cap="none">
                <a:solidFill>
                  <a:schemeClr val="lt1"/>
                </a:solidFill>
                <a:latin typeface="Overpass Light"/>
                <a:ea typeface="Overpass Light"/>
                <a:cs typeface="Overpass Light"/>
                <a:sym typeface="Overpass Light"/>
              </a:defRPr>
            </a:lvl1pPr>
            <a:lvl2pPr marL="914400" marR="0" lvl="1"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2pPr>
            <a:lvl3pPr marL="1371600" marR="0" lvl="2"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3pPr>
            <a:lvl4pPr marL="1828800" marR="0" lvl="3"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4pPr>
            <a:lvl5pPr marL="2286000" marR="0" lvl="4"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5pPr>
            <a:lvl6pPr marL="2743200" marR="0" lvl="5"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6pPr>
            <a:lvl7pPr marL="3200400" marR="0" lvl="6"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7pPr>
            <a:lvl8pPr marL="3657600" marR="0" lvl="7"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8pPr>
            <a:lvl9pPr marL="4114800" marR="0" lvl="8"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9pPr>
          </a:lstStyle>
          <a:p>
            <a:r>
              <a:rPr lang="en-US" sz="1600"/>
              <a:t>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prefix ,postfix combine with *</a:t>
            </a:r>
            <a:endParaRPr lang="en-US" sz="1200">
              <a:solidFill>
                <a:schemeClr val="bg1"/>
              </a:solidFill>
              <a:cs typeface="Arial"/>
            </a:endParaRPr>
          </a:p>
        </p:txBody>
      </p:sp>
      <p:graphicFrame>
        <p:nvGraphicFramePr>
          <p:cNvPr id="15" name="Bảng 14">
            <a:extLst>
              <a:ext uri="{FF2B5EF4-FFF2-40B4-BE49-F238E27FC236}">
                <a16:creationId xmlns:a16="http://schemas.microsoft.com/office/drawing/2014/main" id="{04080B14-8329-0463-92FE-C0CCC2C7FBEF}"/>
              </a:ext>
            </a:extLst>
          </p:cNvPr>
          <p:cNvGraphicFramePr>
            <a:graphicFrameLocks noGrp="1"/>
          </p:cNvGraphicFramePr>
          <p:nvPr>
            <p:extLst>
              <p:ext uri="{D42A27DB-BD31-4B8C-83A1-F6EECF244321}">
                <p14:modId xmlns:p14="http://schemas.microsoft.com/office/powerpoint/2010/main" val="28512077"/>
              </p:ext>
            </p:extLst>
          </p:nvPr>
        </p:nvGraphicFramePr>
        <p:xfrm>
          <a:off x="2032000" y="2843434"/>
          <a:ext cx="8128000" cy="3627120"/>
        </p:xfrm>
        <a:graphic>
          <a:graphicData uri="http://schemas.openxmlformats.org/drawingml/2006/table">
            <a:tbl>
              <a:tblPr firstRow="1" bandRow="1">
                <a:tableStyleId>{F7AB11C1-C57C-4336-AF9B-BD13F94AF17F}</a:tableStyleId>
              </a:tblPr>
              <a:tblGrid>
                <a:gridCol w="4064000">
                  <a:extLst>
                    <a:ext uri="{9D8B030D-6E8A-4147-A177-3AD203B41FA5}">
                      <a16:colId xmlns:a16="http://schemas.microsoft.com/office/drawing/2014/main" val="3786885386"/>
                    </a:ext>
                  </a:extLst>
                </a:gridCol>
                <a:gridCol w="4064000">
                  <a:extLst>
                    <a:ext uri="{9D8B030D-6E8A-4147-A177-3AD203B41FA5}">
                      <a16:colId xmlns:a16="http://schemas.microsoft.com/office/drawing/2014/main" val="2173405007"/>
                    </a:ext>
                  </a:extLst>
                </a:gridCol>
              </a:tblGrid>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1</a:t>
                      </a:r>
                    </a:p>
                  </a:txBody>
                  <a:tcPr/>
                </a:tc>
                <a:extLst>
                  <a:ext uri="{0D108BD9-81ED-4DB2-BD59-A6C34878D82A}">
                    <a16:rowId xmlns:a16="http://schemas.microsoft.com/office/drawing/2014/main" val="784216869"/>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2</a:t>
                      </a:r>
                    </a:p>
                  </a:txBody>
                  <a:tcPr/>
                </a:tc>
                <a:extLst>
                  <a:ext uri="{0D108BD9-81ED-4DB2-BD59-A6C34878D82A}">
                    <a16:rowId xmlns:a16="http://schemas.microsoft.com/office/drawing/2014/main" val="1765156958"/>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2</a:t>
                      </a:r>
                    </a:p>
                  </a:txBody>
                  <a:tcPr/>
                </a:tc>
                <a:extLst>
                  <a:ext uri="{0D108BD9-81ED-4DB2-BD59-A6C34878D82A}">
                    <a16:rowId xmlns:a16="http://schemas.microsoft.com/office/drawing/2014/main" val="2253206021"/>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6</a:t>
                      </a:r>
                    </a:p>
                  </a:txBody>
                  <a:tcPr/>
                </a:tc>
                <a:extLst>
                  <a:ext uri="{0D108BD9-81ED-4DB2-BD59-A6C34878D82A}">
                    <a16:rowId xmlns:a16="http://schemas.microsoft.com/office/drawing/2014/main" val="3498836866"/>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6</a:t>
                      </a:r>
                    </a:p>
                  </a:txBody>
                  <a:tcPr/>
                </a:tc>
                <a:extLst>
                  <a:ext uri="{0D108BD9-81ED-4DB2-BD59-A6C34878D82A}">
                    <a16:rowId xmlns:a16="http://schemas.microsoft.com/office/drawing/2014/main" val="895490133"/>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1</a:t>
                      </a:r>
                    </a:p>
                  </a:txBody>
                  <a:tcPr/>
                </a:tc>
                <a:extLst>
                  <a:ext uri="{0D108BD9-81ED-4DB2-BD59-A6C34878D82A}">
                    <a16:rowId xmlns:a16="http://schemas.microsoft.com/office/drawing/2014/main" val="161335807"/>
                  </a:ext>
                </a:extLst>
              </a:tr>
              <a:tr h="370840">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*(p++)</a:t>
                      </a:r>
                    </a:p>
                  </a:txBody>
                  <a:tcPr/>
                </a:tc>
                <a:tc>
                  <a:txBody>
                    <a:bodyPr/>
                    <a:lstStyle/>
                    <a:p>
                      <a:pPr marR="0" algn="ctr" rtl="0">
                        <a:lnSpc>
                          <a:spcPct val="100000"/>
                        </a:lnSpc>
                        <a:spcBef>
                          <a:spcPts val="0"/>
                        </a:spcBef>
                        <a:spcAft>
                          <a:spcPts val="0"/>
                        </a:spcAft>
                        <a:buClr>
                          <a:srgbClr val="000000"/>
                        </a:buClr>
                        <a:buFont typeface="Arial"/>
                      </a:pPr>
                      <a:r>
                        <a:rPr lang="en-US" sz="2800" b="0" i="0" u="none" strike="noStrike" cap="none">
                          <a:solidFill>
                            <a:srgbClr val="000000"/>
                          </a:solidFill>
                          <a:latin typeface="Calibri"/>
                          <a:cs typeface="Calibri"/>
                          <a:sym typeface="Arial"/>
                        </a:rPr>
                        <a:t>1</a:t>
                      </a:r>
                    </a:p>
                  </a:txBody>
                  <a:tcPr/>
                </a:tc>
                <a:extLst>
                  <a:ext uri="{0D108BD9-81ED-4DB2-BD59-A6C34878D82A}">
                    <a16:rowId xmlns:a16="http://schemas.microsoft.com/office/drawing/2014/main" val="1264415382"/>
                  </a:ext>
                </a:extLst>
              </a:tr>
            </a:tbl>
          </a:graphicData>
        </a:graphic>
      </p:graphicFrame>
      <p:cxnSp>
        <p:nvCxnSpPr>
          <p:cNvPr id="22" name="Đường kết nối Mũi tên Thẳng 21">
            <a:extLst>
              <a:ext uri="{FF2B5EF4-FFF2-40B4-BE49-F238E27FC236}">
                <a16:creationId xmlns:a16="http://schemas.microsoft.com/office/drawing/2014/main" id="{3AD7A53E-F4D6-B7F9-2126-47E4517D922C}"/>
              </a:ext>
            </a:extLst>
          </p:cNvPr>
          <p:cNvCxnSpPr>
            <a:cxnSpLocks/>
          </p:cNvCxnSpPr>
          <p:nvPr/>
        </p:nvCxnSpPr>
        <p:spPr>
          <a:xfrm>
            <a:off x="3687097" y="2256504"/>
            <a:ext cx="191729" cy="4719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8" name="Hình ảnh 27">
            <a:extLst>
              <a:ext uri="{FF2B5EF4-FFF2-40B4-BE49-F238E27FC236}">
                <a16:creationId xmlns:a16="http://schemas.microsoft.com/office/drawing/2014/main" id="{ADD3638C-1BF1-F47C-E10C-7148DABF53D9}"/>
              </a:ext>
            </a:extLst>
          </p:cNvPr>
          <p:cNvPicPr>
            <a:picLocks noChangeAspect="1"/>
          </p:cNvPicPr>
          <p:nvPr/>
        </p:nvPicPr>
        <p:blipFill>
          <a:blip r:embed="rId3"/>
          <a:stretch>
            <a:fillRect/>
          </a:stretch>
        </p:blipFill>
        <p:spPr>
          <a:xfrm>
            <a:off x="7239962" y="1137666"/>
            <a:ext cx="3468401" cy="1118838"/>
          </a:xfrm>
          <a:prstGeom prst="rect">
            <a:avLst/>
          </a:prstGeom>
        </p:spPr>
      </p:pic>
      <p:cxnSp>
        <p:nvCxnSpPr>
          <p:cNvPr id="29" name="Đường kết nối Mũi tên Thẳng 28">
            <a:extLst>
              <a:ext uri="{FF2B5EF4-FFF2-40B4-BE49-F238E27FC236}">
                <a16:creationId xmlns:a16="http://schemas.microsoft.com/office/drawing/2014/main" id="{AB2709AD-F344-CFDD-A26B-4D5750DFD61A}"/>
              </a:ext>
            </a:extLst>
          </p:cNvPr>
          <p:cNvCxnSpPr>
            <a:cxnSpLocks/>
          </p:cNvCxnSpPr>
          <p:nvPr/>
        </p:nvCxnSpPr>
        <p:spPr>
          <a:xfrm flipH="1" flipV="1">
            <a:off x="7713406" y="2141522"/>
            <a:ext cx="309717" cy="5869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Hình ảnh 32">
            <a:extLst>
              <a:ext uri="{FF2B5EF4-FFF2-40B4-BE49-F238E27FC236}">
                <a16:creationId xmlns:a16="http://schemas.microsoft.com/office/drawing/2014/main" id="{8410A828-BD28-3AEF-5E7C-F3A8A14CE7F5}"/>
              </a:ext>
            </a:extLst>
          </p:cNvPr>
          <p:cNvPicPr>
            <a:picLocks noChangeAspect="1"/>
          </p:cNvPicPr>
          <p:nvPr/>
        </p:nvPicPr>
        <p:blipFill>
          <a:blip r:embed="rId4"/>
          <a:stretch>
            <a:fillRect/>
          </a:stretch>
        </p:blipFill>
        <p:spPr>
          <a:xfrm>
            <a:off x="1377951" y="789178"/>
            <a:ext cx="4618292" cy="1486865"/>
          </a:xfrm>
          <a:prstGeom prst="rect">
            <a:avLst/>
          </a:prstGeom>
        </p:spPr>
      </p:pic>
    </p:spTree>
    <p:extLst>
      <p:ext uri="{BB962C8B-B14F-4D97-AF65-F5344CB8AC3E}">
        <p14:creationId xmlns:p14="http://schemas.microsoft.com/office/powerpoint/2010/main" val="873398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0049044" cy="5727700"/>
          </a:xfrm>
          <a:prstGeom prst="rect">
            <a:avLst/>
          </a:prstGeom>
        </p:spPr>
      </p:pic>
      <p:sp>
        <p:nvSpPr>
          <p:cNvPr id="8" name="TextBox 7"/>
          <p:cNvSpPr txBox="1"/>
          <p:nvPr/>
        </p:nvSpPr>
        <p:spPr>
          <a:xfrm>
            <a:off x="6799946" y="5061584"/>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8</a:t>
            </a:r>
          </a:p>
          <a:p>
            <a:pPr marL="342900" indent="-342900">
              <a:buAutoNum type="alphaLcPeriod"/>
            </a:pPr>
            <a:r>
              <a:rPr lang="en-US" dirty="0">
                <a:solidFill>
                  <a:schemeClr val="tx1"/>
                </a:solidFill>
              </a:rPr>
              <a:t> 5</a:t>
            </a:r>
          </a:p>
          <a:p>
            <a:pPr marL="342900" indent="-342900">
              <a:buAutoNum type="alphaLcPeriod"/>
            </a:pP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r>
              <a:rPr lang="en-US" dirty="0">
                <a:solidFill>
                  <a:schemeClr val="tx1"/>
                </a:solidFill>
              </a:rPr>
              <a:t> </a:t>
            </a:r>
            <a:r>
              <a:rPr lang="en-US" dirty="0" err="1">
                <a:solidFill>
                  <a:schemeClr val="tx1"/>
                </a:solidFill>
              </a:rPr>
              <a:t>lỗi</a:t>
            </a:r>
            <a:endParaRPr lang="en-US" dirty="0">
              <a:solidFill>
                <a:schemeClr val="tx1"/>
              </a:solidFill>
            </a:endParaRPr>
          </a:p>
          <a:p>
            <a:pPr marL="342900" indent="-342900">
              <a:buAutoNum type="alphaLcPeriod"/>
            </a:pPr>
            <a:r>
              <a:rPr lang="en-US" dirty="0">
                <a:solidFill>
                  <a:schemeClr val="tx1"/>
                </a:solidFill>
              </a:rPr>
              <a:t> 6</a:t>
            </a: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100</a:t>
            </a:fld>
            <a:endParaRPr lang="en-US"/>
          </a:p>
        </p:txBody>
      </p:sp>
    </p:spTree>
    <p:extLst>
      <p:ext uri="{BB962C8B-B14F-4D97-AF65-F5344CB8AC3E}">
        <p14:creationId xmlns:p14="http://schemas.microsoft.com/office/powerpoint/2010/main" val="3495498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9867900" cy="5485083"/>
          </a:xfrm>
          <a:prstGeom prst="rect">
            <a:avLst/>
          </a:prstGeom>
        </p:spPr>
      </p:pic>
      <p:sp>
        <p:nvSpPr>
          <p:cNvPr id="8" name="TextBox 7"/>
          <p:cNvSpPr txBox="1"/>
          <p:nvPr/>
        </p:nvSpPr>
        <p:spPr>
          <a:xfrm>
            <a:off x="6799946" y="5061584"/>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100 300 400</a:t>
            </a:r>
          </a:p>
          <a:p>
            <a:pPr marL="342900" indent="-342900">
              <a:buAutoNum type="alphaLcPeriod"/>
            </a:pPr>
            <a:r>
              <a:rPr lang="en-US" dirty="0">
                <a:solidFill>
                  <a:schemeClr val="tx1"/>
                </a:solidFill>
              </a:rPr>
              <a:t> 100 200 300</a:t>
            </a:r>
          </a:p>
          <a:p>
            <a:pPr marL="342900" indent="-342900">
              <a:buAutoNum type="alphaLcPeriod"/>
            </a:pPr>
            <a:r>
              <a:rPr lang="en-US" dirty="0">
                <a:solidFill>
                  <a:schemeClr val="tx1"/>
                </a:solidFill>
              </a:rPr>
              <a:t> 100 200 400</a:t>
            </a:r>
          </a:p>
          <a:p>
            <a:pPr marL="342900" indent="-342900">
              <a:buAutoNum type="alphaLcPeriod"/>
            </a:pPr>
            <a:r>
              <a:rPr lang="en-US" dirty="0">
                <a:solidFill>
                  <a:schemeClr val="tx1"/>
                </a:solidFill>
              </a:rPr>
              <a:t> 100 300 300</a:t>
            </a: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101</a:t>
            </a:fld>
            <a:endParaRPr lang="en-US"/>
          </a:p>
        </p:txBody>
      </p:sp>
    </p:spTree>
    <p:extLst>
      <p:ext uri="{BB962C8B-B14F-4D97-AF65-F5344CB8AC3E}">
        <p14:creationId xmlns:p14="http://schemas.microsoft.com/office/powerpoint/2010/main" val="748267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193146" y="2432684"/>
            <a:ext cx="48641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Kiểu</a:t>
            </a:r>
            <a:r>
              <a:rPr lang="en-US" dirty="0">
                <a:solidFill>
                  <a:schemeClr val="tx1"/>
                </a:solidFill>
              </a:rPr>
              <a:t> </a:t>
            </a:r>
            <a:r>
              <a:rPr lang="en-US" dirty="0" err="1">
                <a:solidFill>
                  <a:schemeClr val="tx1"/>
                </a:solidFill>
              </a:rPr>
              <a:t>dư</a:t>
            </a:r>
            <a:r>
              <a:rPr lang="en-US" dirty="0">
                <a:solidFill>
                  <a:schemeClr val="tx1"/>
                </a:solidFill>
              </a:rPr>
              <a:t>̃ </a:t>
            </a:r>
            <a:r>
              <a:rPr lang="en-US" dirty="0" err="1">
                <a:solidFill>
                  <a:schemeClr val="tx1"/>
                </a:solidFill>
              </a:rPr>
              <a:t>liệu</a:t>
            </a:r>
            <a:r>
              <a:rPr lang="en-US" dirty="0">
                <a:solidFill>
                  <a:schemeClr val="tx1"/>
                </a:solidFill>
              </a:rPr>
              <a:t> </a:t>
            </a:r>
            <a:r>
              <a:rPr lang="en-US" dirty="0" err="1">
                <a:solidFill>
                  <a:schemeClr val="tx1"/>
                </a:solidFill>
              </a:rPr>
              <a:t>nào</a:t>
            </a:r>
            <a:r>
              <a:rPr lang="en-US" dirty="0">
                <a:solidFill>
                  <a:schemeClr val="tx1"/>
                </a:solidFill>
              </a:rPr>
              <a:t> là </a:t>
            </a:r>
            <a:r>
              <a:rPr lang="en-US" dirty="0" err="1">
                <a:solidFill>
                  <a:schemeClr val="tx1"/>
                </a:solidFill>
              </a:rPr>
              <a:t>phu</a:t>
            </a:r>
            <a:r>
              <a:rPr lang="en-US" dirty="0">
                <a:solidFill>
                  <a:schemeClr val="tx1"/>
                </a:solidFill>
              </a:rPr>
              <a:t>̀ </a:t>
            </a:r>
            <a:r>
              <a:rPr lang="en-US" dirty="0" err="1">
                <a:solidFill>
                  <a:schemeClr val="tx1"/>
                </a:solidFill>
              </a:rPr>
              <a:t>hợp</a:t>
            </a:r>
            <a:r>
              <a:rPr lang="en-US" dirty="0">
                <a:solidFill>
                  <a:schemeClr val="tx1"/>
                </a:solidFill>
              </a:rPr>
              <a:t> </a:t>
            </a:r>
            <a:r>
              <a:rPr lang="en-US" dirty="0" err="1">
                <a:solidFill>
                  <a:schemeClr val="tx1"/>
                </a:solidFill>
              </a:rPr>
              <a:t>nhất</a:t>
            </a:r>
            <a:r>
              <a:rPr lang="en-US" dirty="0">
                <a:solidFill>
                  <a:schemeClr val="tx1"/>
                </a:solidFill>
              </a:rPr>
              <a:t> </a:t>
            </a:r>
            <a:r>
              <a:rPr lang="en-US" dirty="0" err="1">
                <a:solidFill>
                  <a:schemeClr val="tx1"/>
                </a:solidFill>
              </a:rPr>
              <a:t>đê</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trư</a:t>
            </a:r>
            <a:r>
              <a:rPr lang="en-US" dirty="0">
                <a:solidFill>
                  <a:schemeClr val="tx1"/>
                </a:solidFill>
              </a:rPr>
              <a:t>̃ </a:t>
            </a:r>
            <a:r>
              <a:rPr lang="en-US" dirty="0" err="1">
                <a:solidFill>
                  <a:schemeClr val="tx1"/>
                </a:solidFill>
              </a:rPr>
              <a:t>gia</a:t>
            </a:r>
            <a:r>
              <a:rPr lang="en-US" dirty="0">
                <a:solidFill>
                  <a:schemeClr val="tx1"/>
                </a:solidFill>
              </a:rPr>
              <a:t>́ trị 65000 </a:t>
            </a:r>
            <a:r>
              <a:rPr lang="en-US" dirty="0" err="1">
                <a:solidFill>
                  <a:schemeClr val="tx1"/>
                </a:solidFill>
              </a:rPr>
              <a:t>trong</a:t>
            </a:r>
            <a:r>
              <a:rPr lang="en-US" dirty="0">
                <a:solidFill>
                  <a:schemeClr val="tx1"/>
                </a:solidFill>
              </a:rPr>
              <a:t> </a:t>
            </a:r>
            <a:r>
              <a:rPr lang="en-US" dirty="0" err="1">
                <a:solidFill>
                  <a:schemeClr val="tx1"/>
                </a:solidFill>
              </a:rPr>
              <a:t>hê</a:t>
            </a:r>
            <a:r>
              <a:rPr lang="en-US" dirty="0">
                <a:solidFill>
                  <a:schemeClr val="tx1"/>
                </a:solidFill>
              </a:rPr>
              <a:t>̣ </a:t>
            </a:r>
            <a:r>
              <a:rPr lang="en-US" dirty="0" err="1">
                <a:solidFill>
                  <a:schemeClr val="tx1"/>
                </a:solidFill>
              </a:rPr>
              <a:t>điều</a:t>
            </a:r>
            <a:r>
              <a:rPr lang="en-US" dirty="0">
                <a:solidFill>
                  <a:schemeClr val="tx1"/>
                </a:solidFill>
              </a:rPr>
              <a:t> </a:t>
            </a:r>
            <a:r>
              <a:rPr lang="en-US" dirty="0" err="1">
                <a:solidFill>
                  <a:schemeClr val="tx1"/>
                </a:solidFill>
              </a:rPr>
              <a:t>hành</a:t>
            </a:r>
            <a:r>
              <a:rPr lang="en-US" dirty="0">
                <a:solidFill>
                  <a:schemeClr val="tx1"/>
                </a:solidFill>
              </a:rPr>
              <a:t> 32 bit:</a:t>
            </a:r>
          </a:p>
          <a:p>
            <a:pPr marL="342900" indent="-342900">
              <a:buAutoNum type="alphaLcPeriod"/>
            </a:pPr>
            <a:r>
              <a:rPr lang="en-US" b="1" dirty="0">
                <a:solidFill>
                  <a:schemeClr val="tx1"/>
                </a:solidFill>
              </a:rPr>
              <a:t> </a:t>
            </a:r>
            <a:r>
              <a:rPr lang="en-US" b="1" dirty="0" err="1">
                <a:solidFill>
                  <a:schemeClr val="tx1"/>
                </a:solidFill>
              </a:rPr>
              <a:t>unsign</a:t>
            </a:r>
            <a:r>
              <a:rPr lang="en-US" b="1" dirty="0">
                <a:solidFill>
                  <a:schemeClr val="tx1"/>
                </a:solidFill>
              </a:rPr>
              <a:t> </a:t>
            </a:r>
            <a:r>
              <a:rPr lang="en-US" b="1" dirty="0" err="1">
                <a:solidFill>
                  <a:schemeClr val="tx1"/>
                </a:solidFill>
              </a:rPr>
              <a:t>int</a:t>
            </a:r>
            <a:endParaRPr lang="en-US" b="1" dirty="0">
              <a:solidFill>
                <a:schemeClr val="tx1"/>
              </a:solidFill>
            </a:endParaRPr>
          </a:p>
          <a:p>
            <a:pPr marL="342900" indent="-342900">
              <a:buAutoNum type="alphaLcPeriod"/>
            </a:pPr>
            <a:r>
              <a:rPr lang="en-US" dirty="0">
                <a:solidFill>
                  <a:schemeClr val="tx1"/>
                </a:solidFill>
              </a:rPr>
              <a:t> signed </a:t>
            </a:r>
            <a:r>
              <a:rPr lang="en-US" dirty="0" err="1">
                <a:solidFill>
                  <a:schemeClr val="tx1"/>
                </a:solidFill>
              </a:rPr>
              <a:t>int</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int</a:t>
            </a:r>
            <a:endParaRPr lang="en-US" dirty="0">
              <a:solidFill>
                <a:schemeClr val="tx1"/>
              </a:solidFill>
            </a:endParaRPr>
          </a:p>
          <a:p>
            <a:pPr marL="342900" indent="-342900">
              <a:buAutoNum type="alphaLcPeriod"/>
            </a:pPr>
            <a:r>
              <a:rPr lang="en-US" dirty="0">
                <a:solidFill>
                  <a:schemeClr val="tx1"/>
                </a:solidFill>
              </a:rPr>
              <a:t> long</a:t>
            </a: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102</a:t>
            </a:fld>
            <a:endParaRPr lang="en-US"/>
          </a:p>
        </p:txBody>
      </p:sp>
    </p:spTree>
    <p:extLst>
      <p:ext uri="{BB962C8B-B14F-4D97-AF65-F5344CB8AC3E}">
        <p14:creationId xmlns:p14="http://schemas.microsoft.com/office/powerpoint/2010/main" val="3153170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97946" y="2508884"/>
            <a:ext cx="48641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Tùy</a:t>
            </a:r>
            <a:r>
              <a:rPr lang="en-US" dirty="0"/>
              <a:t> </a:t>
            </a:r>
            <a:r>
              <a:rPr lang="en-US" dirty="0" err="1"/>
              <a:t>chọn</a:t>
            </a:r>
            <a:r>
              <a:rPr lang="en-US" dirty="0"/>
              <a:t> </a:t>
            </a:r>
            <a:r>
              <a:rPr lang="en-US" dirty="0" err="1"/>
              <a:t>nào</a:t>
            </a:r>
            <a:r>
              <a:rPr lang="en-US" dirty="0"/>
              <a:t> </a:t>
            </a:r>
            <a:r>
              <a:rPr lang="en-US" dirty="0" err="1"/>
              <a:t>trong</a:t>
            </a:r>
            <a:r>
              <a:rPr lang="en-US" dirty="0"/>
              <a:t> </a:t>
            </a:r>
            <a:r>
              <a:rPr lang="en-US" dirty="0" err="1"/>
              <a:t>lệnh</a:t>
            </a:r>
            <a:r>
              <a:rPr lang="en-US" dirty="0"/>
              <a:t> </a:t>
            </a:r>
            <a:r>
              <a:rPr lang="en-US" dirty="0" err="1"/>
              <a:t>gcc</a:t>
            </a:r>
            <a:r>
              <a:rPr lang="en-US" dirty="0"/>
              <a:t> sẽ </a:t>
            </a:r>
            <a:r>
              <a:rPr lang="en-US" dirty="0" err="1"/>
              <a:t>bao</a:t>
            </a:r>
            <a:r>
              <a:rPr lang="en-US" dirty="0"/>
              <a:t> </a:t>
            </a:r>
            <a:r>
              <a:rPr lang="en-US" dirty="0" err="1"/>
              <a:t>gồm</a:t>
            </a:r>
            <a:r>
              <a:rPr lang="en-US" dirty="0"/>
              <a:t> </a:t>
            </a:r>
            <a:r>
              <a:rPr lang="en-US" dirty="0" err="1"/>
              <a:t>thông</a:t>
            </a:r>
            <a:r>
              <a:rPr lang="en-US" dirty="0"/>
              <a:t> tin debugging </a:t>
            </a:r>
            <a:r>
              <a:rPr lang="en-US" dirty="0" err="1"/>
              <a:t>trong</a:t>
            </a:r>
            <a:r>
              <a:rPr lang="en-US" dirty="0"/>
              <a:t> file object</a:t>
            </a:r>
            <a:r>
              <a:rPr lang="en-US" dirty="0">
                <a:solidFill>
                  <a:schemeClr val="tx1"/>
                </a:solidFill>
              </a:rPr>
              <a:t>:</a:t>
            </a:r>
          </a:p>
          <a:p>
            <a:pPr marL="342900" indent="-342900">
              <a:buAutoNum type="alphaLcPeriod"/>
            </a:pPr>
            <a:r>
              <a:rPr lang="en-US" b="1" dirty="0">
                <a:solidFill>
                  <a:schemeClr val="tx1"/>
                </a:solidFill>
              </a:rPr>
              <a:t> -g</a:t>
            </a:r>
          </a:p>
          <a:p>
            <a:pPr marL="342900" indent="-342900">
              <a:buAutoNum type="alphaLcPeriod"/>
            </a:pPr>
            <a:r>
              <a:rPr lang="en-US" dirty="0">
                <a:solidFill>
                  <a:schemeClr val="tx1"/>
                </a:solidFill>
              </a:rPr>
              <a:t> -c</a:t>
            </a:r>
          </a:p>
          <a:p>
            <a:pPr marL="342900" indent="-342900">
              <a:buAutoNum type="alphaLcPeriod"/>
            </a:pPr>
            <a:r>
              <a:rPr lang="en-US" dirty="0">
                <a:solidFill>
                  <a:schemeClr val="tx1"/>
                </a:solidFill>
              </a:rPr>
              <a:t> -p</a:t>
            </a:r>
          </a:p>
          <a:p>
            <a:pPr marL="342900" indent="-342900">
              <a:buAutoNum type="alphaLcPeriod"/>
            </a:pPr>
            <a:r>
              <a:rPr lang="en-US" dirty="0">
                <a:solidFill>
                  <a:schemeClr val="tx1"/>
                </a:solidFill>
              </a:rPr>
              <a:t> </a:t>
            </a:r>
            <a:r>
              <a:rPr lang="en-US" dirty="0" err="1">
                <a:solidFill>
                  <a:schemeClr val="tx1"/>
                </a:solidFill>
              </a:rPr>
              <a:t>Không</a:t>
            </a:r>
            <a:r>
              <a:rPr lang="en-US" dirty="0">
                <a:solidFill>
                  <a:schemeClr val="tx1"/>
                </a:solidFill>
              </a:rPr>
              <a:t> có </a:t>
            </a:r>
            <a:r>
              <a:rPr lang="en-US" dirty="0" err="1">
                <a:solidFill>
                  <a:schemeClr val="tx1"/>
                </a:solidFill>
              </a:rPr>
              <a:t>đáp</a:t>
            </a:r>
            <a:r>
              <a:rPr lang="en-US" dirty="0">
                <a:solidFill>
                  <a:schemeClr val="tx1"/>
                </a:solidFill>
              </a:rPr>
              <a:t> </a:t>
            </a:r>
            <a:r>
              <a:rPr lang="en-US" dirty="0" err="1">
                <a:solidFill>
                  <a:schemeClr val="tx1"/>
                </a:solidFill>
              </a:rPr>
              <a:t>án</a:t>
            </a:r>
            <a:r>
              <a:rPr lang="en-US" dirty="0">
                <a:solidFill>
                  <a:schemeClr val="tx1"/>
                </a:solidFill>
              </a:rPr>
              <a:t> </a:t>
            </a:r>
            <a:r>
              <a:rPr lang="en-US" dirty="0" err="1">
                <a:solidFill>
                  <a:schemeClr val="tx1"/>
                </a:solidFill>
              </a:rPr>
              <a:t>đúng</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103</a:t>
            </a:fld>
            <a:endParaRPr lang="en-US"/>
          </a:p>
        </p:txBody>
      </p:sp>
    </p:spTree>
    <p:extLst>
      <p:ext uri="{BB962C8B-B14F-4D97-AF65-F5344CB8AC3E}">
        <p14:creationId xmlns:p14="http://schemas.microsoft.com/office/powerpoint/2010/main" val="1085228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97946" y="2508884"/>
            <a:ext cx="48641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Tùy</a:t>
            </a:r>
            <a:r>
              <a:rPr lang="en-US" dirty="0"/>
              <a:t> </a:t>
            </a:r>
            <a:r>
              <a:rPr lang="en-US" dirty="0" err="1"/>
              <a:t>chọn</a:t>
            </a:r>
            <a:r>
              <a:rPr lang="en-US" dirty="0"/>
              <a:t> </a:t>
            </a:r>
            <a:r>
              <a:rPr lang="en-US" dirty="0" err="1"/>
              <a:t>nào</a:t>
            </a:r>
            <a:r>
              <a:rPr lang="en-US" dirty="0"/>
              <a:t> </a:t>
            </a:r>
            <a:r>
              <a:rPr lang="en-US" dirty="0" err="1"/>
              <a:t>trong</a:t>
            </a:r>
            <a:r>
              <a:rPr lang="en-US" dirty="0"/>
              <a:t> </a:t>
            </a:r>
            <a:r>
              <a:rPr lang="en-US" dirty="0" err="1"/>
              <a:t>lệnh</a:t>
            </a:r>
            <a:r>
              <a:rPr lang="en-US" dirty="0"/>
              <a:t> </a:t>
            </a:r>
            <a:r>
              <a:rPr lang="en-US" dirty="0" err="1"/>
              <a:t>gcc</a:t>
            </a:r>
            <a:r>
              <a:rPr lang="en-US" dirty="0"/>
              <a:t> sẽ </a:t>
            </a:r>
            <a:r>
              <a:rPr lang="en-US" dirty="0" err="1"/>
              <a:t>bao</a:t>
            </a:r>
            <a:r>
              <a:rPr lang="en-US" dirty="0"/>
              <a:t> </a:t>
            </a:r>
            <a:r>
              <a:rPr lang="en-US" dirty="0" err="1"/>
              <a:t>gồm</a:t>
            </a:r>
            <a:r>
              <a:rPr lang="en-US" dirty="0"/>
              <a:t> </a:t>
            </a:r>
            <a:r>
              <a:rPr lang="en-US" dirty="0" err="1"/>
              <a:t>thông</a:t>
            </a:r>
            <a:r>
              <a:rPr lang="en-US" dirty="0"/>
              <a:t> tin debugging </a:t>
            </a:r>
            <a:r>
              <a:rPr lang="en-US" dirty="0" err="1"/>
              <a:t>trong</a:t>
            </a:r>
            <a:r>
              <a:rPr lang="en-US" dirty="0"/>
              <a:t> file object</a:t>
            </a:r>
            <a:r>
              <a:rPr lang="en-US" dirty="0">
                <a:solidFill>
                  <a:schemeClr val="tx1"/>
                </a:solidFill>
              </a:rPr>
              <a:t>:</a:t>
            </a:r>
          </a:p>
          <a:p>
            <a:pPr marL="342900" indent="-342900">
              <a:buAutoNum type="alphaLcPeriod"/>
            </a:pPr>
            <a:r>
              <a:rPr lang="en-US" b="1" dirty="0">
                <a:solidFill>
                  <a:schemeClr val="tx1"/>
                </a:solidFill>
              </a:rPr>
              <a:t> -g</a:t>
            </a:r>
          </a:p>
          <a:p>
            <a:pPr marL="342900" indent="-342900">
              <a:buAutoNum type="alphaLcPeriod"/>
            </a:pPr>
            <a:r>
              <a:rPr lang="en-US" dirty="0">
                <a:solidFill>
                  <a:schemeClr val="tx1"/>
                </a:solidFill>
              </a:rPr>
              <a:t> -c</a:t>
            </a:r>
          </a:p>
          <a:p>
            <a:pPr marL="342900" indent="-342900">
              <a:buAutoNum type="alphaLcPeriod"/>
            </a:pPr>
            <a:r>
              <a:rPr lang="en-US" dirty="0">
                <a:solidFill>
                  <a:schemeClr val="tx1"/>
                </a:solidFill>
              </a:rPr>
              <a:t> -p</a:t>
            </a:r>
          </a:p>
          <a:p>
            <a:pPr marL="342900" indent="-342900">
              <a:buAutoNum type="alphaLcPeriod"/>
            </a:pPr>
            <a:r>
              <a:rPr lang="en-US" dirty="0">
                <a:solidFill>
                  <a:schemeClr val="tx1"/>
                </a:solidFill>
              </a:rPr>
              <a:t> </a:t>
            </a:r>
            <a:r>
              <a:rPr lang="en-US" dirty="0" err="1">
                <a:solidFill>
                  <a:schemeClr val="tx1"/>
                </a:solidFill>
              </a:rPr>
              <a:t>Không</a:t>
            </a:r>
            <a:r>
              <a:rPr lang="en-US" dirty="0">
                <a:solidFill>
                  <a:schemeClr val="tx1"/>
                </a:solidFill>
              </a:rPr>
              <a:t> có </a:t>
            </a:r>
            <a:r>
              <a:rPr lang="en-US" dirty="0" err="1">
                <a:solidFill>
                  <a:schemeClr val="tx1"/>
                </a:solidFill>
              </a:rPr>
              <a:t>đáp</a:t>
            </a:r>
            <a:r>
              <a:rPr lang="en-US" dirty="0">
                <a:solidFill>
                  <a:schemeClr val="tx1"/>
                </a:solidFill>
              </a:rPr>
              <a:t> </a:t>
            </a:r>
            <a:r>
              <a:rPr lang="en-US" dirty="0" err="1">
                <a:solidFill>
                  <a:schemeClr val="tx1"/>
                </a:solidFill>
              </a:rPr>
              <a:t>án</a:t>
            </a:r>
            <a:r>
              <a:rPr lang="en-US" dirty="0">
                <a:solidFill>
                  <a:schemeClr val="tx1"/>
                </a:solidFill>
              </a:rPr>
              <a:t> </a:t>
            </a:r>
            <a:r>
              <a:rPr lang="en-US" dirty="0" err="1">
                <a:solidFill>
                  <a:schemeClr val="tx1"/>
                </a:solidFill>
              </a:rPr>
              <a:t>đúng</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104</a:t>
            </a:fld>
            <a:endParaRPr lang="en-US"/>
          </a:p>
        </p:txBody>
      </p:sp>
    </p:spTree>
    <p:extLst>
      <p:ext uri="{BB962C8B-B14F-4D97-AF65-F5344CB8AC3E}">
        <p14:creationId xmlns:p14="http://schemas.microsoft.com/office/powerpoint/2010/main" val="990769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0528300" cy="5504764"/>
          </a:xfrm>
          <a:prstGeom prst="rect">
            <a:avLst/>
          </a:prstGeom>
        </p:spPr>
      </p:pic>
      <p:cxnSp>
        <p:nvCxnSpPr>
          <p:cNvPr id="6" name="Straight Arrow Connector 5"/>
          <p:cNvCxnSpPr/>
          <p:nvPr/>
        </p:nvCxnSpPr>
        <p:spPr>
          <a:xfrm flipH="1" flipV="1">
            <a:off x="1606550" y="2752382"/>
            <a:ext cx="781050" cy="1305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68609" y="3445873"/>
            <a:ext cx="3545591"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tx1"/>
                </a:solidFill>
              </a:rPr>
              <a:t>Sai ở: </a:t>
            </a:r>
          </a:p>
          <a:p>
            <a:pPr marL="342900" indent="-342900">
              <a:buAutoNum type="alphaLcPeriod"/>
            </a:pPr>
            <a:r>
              <a:rPr lang="en-US" b="1" dirty="0" err="1">
                <a:solidFill>
                  <a:schemeClr val="tx1"/>
                </a:solidFill>
              </a:rPr>
              <a:t>Biến</a:t>
            </a:r>
            <a:r>
              <a:rPr lang="en-US" b="1" dirty="0">
                <a:solidFill>
                  <a:schemeClr val="tx1"/>
                </a:solidFill>
              </a:rPr>
              <a:t> a </a:t>
            </a:r>
            <a:r>
              <a:rPr lang="en-US" b="1" dirty="0" err="1">
                <a:solidFill>
                  <a:schemeClr val="tx1"/>
                </a:solidFill>
              </a:rPr>
              <a:t>khai</a:t>
            </a:r>
            <a:r>
              <a:rPr lang="en-US" b="1" dirty="0">
                <a:solidFill>
                  <a:schemeClr val="tx1"/>
                </a:solidFill>
              </a:rPr>
              <a:t> </a:t>
            </a:r>
            <a:r>
              <a:rPr lang="en-US" b="1" dirty="0" err="1">
                <a:solidFill>
                  <a:schemeClr val="tx1"/>
                </a:solidFill>
              </a:rPr>
              <a:t>báo</a:t>
            </a:r>
            <a:r>
              <a:rPr lang="en-US" b="1" dirty="0">
                <a:solidFill>
                  <a:schemeClr val="tx1"/>
                </a:solidFill>
              </a:rPr>
              <a:t> 2 </a:t>
            </a:r>
            <a:r>
              <a:rPr lang="en-US" b="1" dirty="0" err="1">
                <a:solidFill>
                  <a:schemeClr val="tx1"/>
                </a:solidFill>
              </a:rPr>
              <a:t>lần</a:t>
            </a:r>
            <a:endParaRPr lang="en-US" b="1" dirty="0">
              <a:solidFill>
                <a:schemeClr val="tx1"/>
              </a:solidFill>
            </a:endParaRPr>
          </a:p>
          <a:p>
            <a:pPr marL="342900" indent="-342900">
              <a:buAutoNum type="alphaLcPeriod"/>
            </a:pPr>
            <a:r>
              <a:rPr lang="en-US" dirty="0" err="1">
                <a:solidFill>
                  <a:schemeClr val="tx1"/>
                </a:solidFill>
              </a:rPr>
              <a:t>Không</a:t>
            </a:r>
            <a:r>
              <a:rPr lang="en-US" dirty="0">
                <a:solidFill>
                  <a:schemeClr val="tx1"/>
                </a:solidFill>
              </a:rPr>
              <a:t> có </a:t>
            </a:r>
            <a:r>
              <a:rPr lang="en-US" dirty="0" err="1">
                <a:solidFill>
                  <a:schemeClr val="tx1"/>
                </a:solidFill>
              </a:rPr>
              <a:t>lỗi</a:t>
            </a:r>
            <a:endParaRPr lang="en-US" dirty="0">
              <a:solidFill>
                <a:schemeClr val="tx1"/>
              </a:solidFill>
            </a:endParaRPr>
          </a:p>
          <a:p>
            <a:pPr marL="342900" indent="-342900">
              <a:buAutoNum type="alphaLcPeriod"/>
            </a:pPr>
            <a:r>
              <a:rPr lang="en-US" dirty="0" err="1">
                <a:solidFill>
                  <a:schemeClr val="tx1"/>
                </a:solidFill>
              </a:rPr>
              <a:t>Định</a:t>
            </a:r>
            <a:r>
              <a:rPr lang="en-US" dirty="0">
                <a:solidFill>
                  <a:schemeClr val="tx1"/>
                </a:solidFill>
              </a:rPr>
              <a:t> </a:t>
            </a:r>
            <a:r>
              <a:rPr lang="en-US" dirty="0" err="1">
                <a:solidFill>
                  <a:schemeClr val="tx1"/>
                </a:solidFill>
              </a:rPr>
              <a:t>nghĩa</a:t>
            </a:r>
            <a:r>
              <a:rPr lang="en-US" dirty="0">
                <a:solidFill>
                  <a:schemeClr val="tx1"/>
                </a:solidFill>
              </a:rPr>
              <a:t> </a:t>
            </a:r>
            <a:r>
              <a:rPr lang="en-US" dirty="0" err="1">
                <a:solidFill>
                  <a:schemeClr val="tx1"/>
                </a:solidFill>
              </a:rPr>
              <a:t>hàm</a:t>
            </a:r>
            <a:r>
              <a:rPr lang="en-US" dirty="0">
                <a:solidFill>
                  <a:schemeClr val="tx1"/>
                </a:solidFill>
              </a:rPr>
              <a:t> </a:t>
            </a:r>
            <a:r>
              <a:rPr lang="en-US" dirty="0" err="1">
                <a:solidFill>
                  <a:schemeClr val="tx1"/>
                </a:solidFill>
              </a:rPr>
              <a:t>phải</a:t>
            </a:r>
            <a:r>
              <a:rPr lang="en-US" dirty="0">
                <a:solidFill>
                  <a:schemeClr val="tx1"/>
                </a:solidFill>
              </a:rPr>
              <a:t> là </a:t>
            </a:r>
            <a:r>
              <a:rPr lang="en-US" dirty="0" err="1">
                <a:solidFill>
                  <a:schemeClr val="tx1"/>
                </a:solidFill>
              </a:rPr>
              <a:t>int</a:t>
            </a:r>
            <a:r>
              <a:rPr lang="en-US" dirty="0">
                <a:solidFill>
                  <a:schemeClr val="tx1"/>
                </a:solidFill>
              </a:rPr>
              <a:t> f(</a:t>
            </a:r>
            <a:r>
              <a:rPr lang="en-US" dirty="0" err="1">
                <a:solidFill>
                  <a:schemeClr val="tx1"/>
                </a:solidFill>
              </a:rPr>
              <a:t>int</a:t>
            </a:r>
            <a:r>
              <a:rPr lang="en-US" dirty="0">
                <a:solidFill>
                  <a:schemeClr val="tx1"/>
                </a:solidFill>
              </a:rPr>
              <a:t> a, </a:t>
            </a:r>
            <a:r>
              <a:rPr lang="en-US" dirty="0" err="1">
                <a:solidFill>
                  <a:schemeClr val="tx1"/>
                </a:solidFill>
              </a:rPr>
              <a:t>int</a:t>
            </a:r>
            <a:r>
              <a:rPr lang="en-US" dirty="0">
                <a:solidFill>
                  <a:schemeClr val="tx1"/>
                </a:solidFill>
              </a:rPr>
              <a:t> b)</a:t>
            </a:r>
          </a:p>
          <a:p>
            <a:pPr marL="342900" indent="-342900">
              <a:buAutoNum type="alphaLcPeriod"/>
            </a:pPr>
            <a:r>
              <a:rPr lang="en-US" dirty="0" err="1">
                <a:solidFill>
                  <a:schemeClr val="tx1"/>
                </a:solidFill>
              </a:rPr>
              <a:t>Thiếu</a:t>
            </a:r>
            <a:r>
              <a:rPr lang="en-US" dirty="0">
                <a:solidFill>
                  <a:schemeClr val="tx1"/>
                </a:solidFill>
              </a:rPr>
              <a:t> </a:t>
            </a:r>
            <a:r>
              <a:rPr lang="en-US" dirty="0" err="1">
                <a:solidFill>
                  <a:schemeClr val="tx1"/>
                </a:solidFill>
              </a:rPr>
              <a:t>ngoặc</a:t>
            </a:r>
            <a:r>
              <a:rPr lang="en-US" dirty="0">
                <a:solidFill>
                  <a:schemeClr val="tx1"/>
                </a:solidFill>
              </a:rPr>
              <a:t> </a:t>
            </a:r>
            <a:r>
              <a:rPr lang="en-US" dirty="0" err="1">
                <a:solidFill>
                  <a:schemeClr val="tx1"/>
                </a:solidFill>
              </a:rPr>
              <a:t>trong</a:t>
            </a:r>
            <a:r>
              <a:rPr lang="en-US" dirty="0">
                <a:solidFill>
                  <a:schemeClr val="tx1"/>
                </a:solidFill>
              </a:rPr>
              <a:t> return</a:t>
            </a: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NULL là con </a:t>
            </a:r>
            <a:r>
              <a:rPr lang="en-US" dirty="0" err="1">
                <a:solidFill>
                  <a:schemeClr val="tx1"/>
                </a:solidFill>
              </a:rPr>
              <a:t>tro</a:t>
            </a:r>
            <a:r>
              <a:rPr lang="en-US" dirty="0">
                <a:solidFill>
                  <a:schemeClr val="tx1"/>
                </a:solidFill>
              </a:rPr>
              <a:t>̉ void, có </a:t>
            </a:r>
            <a:r>
              <a:rPr lang="en-US" dirty="0" err="1">
                <a:solidFill>
                  <a:schemeClr val="tx1"/>
                </a:solidFill>
              </a:rPr>
              <a:t>gia</a:t>
            </a:r>
            <a:r>
              <a:rPr lang="en-US" dirty="0">
                <a:solidFill>
                  <a:schemeClr val="tx1"/>
                </a:solidFill>
              </a:rPr>
              <a:t>́ trị </a:t>
            </a:r>
            <a:r>
              <a:rPr lang="en-US" dirty="0" err="1">
                <a:solidFill>
                  <a:schemeClr val="tx1"/>
                </a:solidFill>
              </a:rPr>
              <a:t>bằng</a:t>
            </a:r>
            <a:r>
              <a:rPr lang="en-US" dirty="0">
                <a:solidFill>
                  <a:schemeClr val="tx1"/>
                </a:solidFill>
              </a:rPr>
              <a:t> 0 </a:t>
            </a:r>
            <a:r>
              <a:rPr lang="en-US" dirty="0" err="1">
                <a:solidFill>
                  <a:schemeClr val="tx1"/>
                </a:solidFill>
              </a:rPr>
              <a:t>khi</a:t>
            </a:r>
            <a:r>
              <a:rPr lang="en-US" dirty="0">
                <a:solidFill>
                  <a:schemeClr val="tx1"/>
                </a:solidFill>
              </a:rPr>
              <a:t> </a:t>
            </a:r>
            <a:r>
              <a:rPr lang="en-US" dirty="0" err="1">
                <a:solidFill>
                  <a:schemeClr val="tx1"/>
                </a:solidFill>
              </a:rPr>
              <a:t>ép</a:t>
            </a:r>
            <a:r>
              <a:rPr lang="en-US" dirty="0">
                <a:solidFill>
                  <a:schemeClr val="tx1"/>
                </a:solidFill>
              </a:rPr>
              <a:t> </a:t>
            </a:r>
            <a:r>
              <a:rPr lang="en-US" dirty="0" err="1">
                <a:solidFill>
                  <a:schemeClr val="tx1"/>
                </a:solidFill>
              </a:rPr>
              <a:t>kiểu</a:t>
            </a:r>
            <a:r>
              <a:rPr lang="en-US" dirty="0">
                <a:solidFill>
                  <a:schemeClr val="tx1"/>
                </a:solidFill>
              </a:rPr>
              <a:t> sang </a:t>
            </a:r>
            <a:r>
              <a:rPr lang="en-US" dirty="0" err="1">
                <a:solidFill>
                  <a:schemeClr val="tx1"/>
                </a:solidFill>
              </a:rPr>
              <a:t>int</a:t>
            </a:r>
            <a:r>
              <a:rPr lang="en-US" dirty="0">
                <a:solidFill>
                  <a:schemeClr val="tx1"/>
                </a:solidFill>
              </a:rPr>
              <a:t> </a:t>
            </a:r>
          </a:p>
        </p:txBody>
      </p:sp>
      <p:cxnSp>
        <p:nvCxnSpPr>
          <p:cNvPr id="7" name="Straight Arrow Connector 6"/>
          <p:cNvCxnSpPr/>
          <p:nvPr/>
        </p:nvCxnSpPr>
        <p:spPr>
          <a:xfrm flipV="1">
            <a:off x="412750" y="2621864"/>
            <a:ext cx="152400" cy="45153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537450" y="254000"/>
            <a:ext cx="298450" cy="67876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078084" y="2320582"/>
            <a:ext cx="735716" cy="4318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105</a:t>
            </a:fld>
            <a:endParaRPr lang="en-US"/>
          </a:p>
        </p:txBody>
      </p:sp>
    </p:spTree>
    <p:extLst>
      <p:ext uri="{BB962C8B-B14F-4D97-AF65-F5344CB8AC3E}">
        <p14:creationId xmlns:p14="http://schemas.microsoft.com/office/powerpoint/2010/main" val="2084493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0986306" cy="6721475"/>
          </a:xfrm>
          <a:prstGeom prst="rect">
            <a:avLst/>
          </a:prstGeom>
        </p:spPr>
      </p:pic>
      <p:sp>
        <p:nvSpPr>
          <p:cNvPr id="8" name="TextBox 7"/>
          <p:cNvSpPr txBox="1"/>
          <p:nvPr/>
        </p:nvSpPr>
        <p:spPr>
          <a:xfrm>
            <a:off x="6576309" y="4509656"/>
            <a:ext cx="528549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p>
          <a:p>
            <a:pPr marL="342900" indent="-342900">
              <a:buAutoNum type="alphaLcPeriod"/>
            </a:pPr>
            <a:r>
              <a:rPr lang="en-US" b="1" dirty="0" err="1">
                <a:solidFill>
                  <a:schemeClr val="tx1"/>
                </a:solidFill>
              </a:rPr>
              <a:t>Gia</a:t>
            </a:r>
            <a:r>
              <a:rPr lang="en-US" b="1" dirty="0">
                <a:solidFill>
                  <a:schemeClr val="tx1"/>
                </a:solidFill>
              </a:rPr>
              <a:t>́ trị ô </a:t>
            </a:r>
            <a:r>
              <a:rPr lang="en-US" b="1" dirty="0" err="1">
                <a:solidFill>
                  <a:schemeClr val="tx1"/>
                </a:solidFill>
              </a:rPr>
              <a:t>nhơ</a:t>
            </a:r>
            <a:r>
              <a:rPr lang="en-US" b="1" dirty="0">
                <a:solidFill>
                  <a:schemeClr val="tx1"/>
                </a:solidFill>
              </a:rPr>
              <a:t>́ </a:t>
            </a:r>
            <a:r>
              <a:rPr lang="en-US" b="1" dirty="0" err="1">
                <a:solidFill>
                  <a:schemeClr val="tx1"/>
                </a:solidFill>
              </a:rPr>
              <a:t>bất</a:t>
            </a:r>
            <a:r>
              <a:rPr lang="en-US" b="1" dirty="0">
                <a:solidFill>
                  <a:schemeClr val="tx1"/>
                </a:solidFill>
              </a:rPr>
              <a:t> </a:t>
            </a:r>
            <a:r>
              <a:rPr lang="en-US" b="1" dirty="0" err="1">
                <a:solidFill>
                  <a:schemeClr val="tx1"/>
                </a:solidFill>
              </a:rPr>
              <a:t>ki</a:t>
            </a:r>
            <a:r>
              <a:rPr lang="en-US" b="1" dirty="0">
                <a:solidFill>
                  <a:schemeClr val="tx1"/>
                </a:solidFill>
              </a:rPr>
              <a:t>̀</a:t>
            </a:r>
          </a:p>
          <a:p>
            <a:pPr marL="342900" indent="-342900">
              <a:buAutoNum type="alphaLcPeriod"/>
            </a:pPr>
            <a:r>
              <a:rPr lang="en-US" dirty="0" err="1">
                <a:solidFill>
                  <a:schemeClr val="tx1"/>
                </a:solidFill>
              </a:rPr>
              <a:t>Gia</a:t>
            </a:r>
            <a:r>
              <a:rPr lang="en-US" dirty="0">
                <a:solidFill>
                  <a:schemeClr val="tx1"/>
                </a:solidFill>
              </a:rPr>
              <a:t>́ trị </a:t>
            </a:r>
            <a:r>
              <a:rPr lang="en-US" dirty="0" err="1">
                <a:solidFill>
                  <a:schemeClr val="tx1"/>
                </a:solidFill>
              </a:rPr>
              <a:t>rác</a:t>
            </a:r>
            <a:endParaRPr lang="en-US" dirty="0">
              <a:solidFill>
                <a:schemeClr val="tx1"/>
              </a:solidFill>
            </a:endParaRPr>
          </a:p>
          <a:p>
            <a:pPr marL="342900" indent="-342900">
              <a:buAutoNum type="alphaLcPeriod"/>
            </a:pPr>
            <a:r>
              <a:rPr lang="en-US" dirty="0">
                <a:solidFill>
                  <a:schemeClr val="tx1"/>
                </a:solidFill>
              </a:rPr>
              <a:t>25</a:t>
            </a:r>
          </a:p>
          <a:p>
            <a:pPr marL="342900" indent="-342900">
              <a:buAutoNum type="alphaLcPeriod"/>
            </a:pPr>
            <a:r>
              <a:rPr lang="en-US" dirty="0">
                <a:solidFill>
                  <a:schemeClr val="tx1"/>
                </a:solidFill>
              </a:rPr>
              <a:t>26</a:t>
            </a:r>
          </a:p>
        </p:txBody>
      </p:sp>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106</a:t>
            </a:fld>
            <a:endParaRPr lang="en-US"/>
          </a:p>
        </p:txBody>
      </p:sp>
    </p:spTree>
    <p:extLst>
      <p:ext uri="{BB962C8B-B14F-4D97-AF65-F5344CB8AC3E}">
        <p14:creationId xmlns:p14="http://schemas.microsoft.com/office/powerpoint/2010/main" val="36204901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0759621" cy="6184900"/>
          </a:xfrm>
          <a:prstGeom prst="rect">
            <a:avLst/>
          </a:prstGeom>
        </p:spPr>
      </p:pic>
      <p:sp>
        <p:nvSpPr>
          <p:cNvPr id="8" name="TextBox 7"/>
          <p:cNvSpPr txBox="1"/>
          <p:nvPr/>
        </p:nvSpPr>
        <p:spPr>
          <a:xfrm>
            <a:off x="6538209" y="4522356"/>
            <a:ext cx="528549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p>
          <a:p>
            <a:pPr marL="342900" indent="-342900">
              <a:buAutoNum type="alphaLcPeriod"/>
            </a:pPr>
            <a:r>
              <a:rPr lang="en-US" b="1" dirty="0">
                <a:solidFill>
                  <a:schemeClr val="tx1"/>
                </a:solidFill>
              </a:rPr>
              <a:t>Floating point exception</a:t>
            </a:r>
          </a:p>
          <a:p>
            <a:pPr marL="342900" indent="-342900">
              <a:buAutoNum type="alphaLcPeriod"/>
            </a:pPr>
            <a:r>
              <a:rPr lang="en-US" dirty="0">
                <a:solidFill>
                  <a:schemeClr val="tx1"/>
                </a:solidFill>
              </a:rPr>
              <a:t>0</a:t>
            </a:r>
          </a:p>
          <a:p>
            <a:pPr marL="342900" indent="-342900">
              <a:buAutoNum type="alphaLcPeriod"/>
            </a:pPr>
            <a:r>
              <a:rPr lang="en-US" dirty="0">
                <a:solidFill>
                  <a:schemeClr val="tx1"/>
                </a:solidFill>
              </a:rPr>
              <a:t>5</a:t>
            </a:r>
          </a:p>
          <a:p>
            <a:pPr marL="342900" indent="-342900">
              <a:buAutoNum type="alphaLcPeriod"/>
            </a:pPr>
            <a:r>
              <a:rPr lang="en-US" dirty="0">
                <a:solidFill>
                  <a:schemeClr val="tx1"/>
                </a:solidFill>
              </a:rPr>
              <a:t>2</a:t>
            </a:r>
          </a:p>
        </p:txBody>
      </p:sp>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107</a:t>
            </a:fld>
            <a:endParaRPr lang="en-US"/>
          </a:p>
        </p:txBody>
      </p:sp>
    </p:spTree>
    <p:extLst>
      <p:ext uri="{BB962C8B-B14F-4D97-AF65-F5344CB8AC3E}">
        <p14:creationId xmlns:p14="http://schemas.microsoft.com/office/powerpoint/2010/main" val="31565642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034595" cy="5999684"/>
          </a:xfrm>
          <a:prstGeom prst="rect">
            <a:avLst/>
          </a:prstGeom>
        </p:spPr>
      </p:pic>
      <p:sp>
        <p:nvSpPr>
          <p:cNvPr id="8" name="TextBox 7"/>
          <p:cNvSpPr txBox="1"/>
          <p:nvPr/>
        </p:nvSpPr>
        <p:spPr>
          <a:xfrm>
            <a:off x="6601709" y="4522356"/>
            <a:ext cx="528549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p>
          <a:p>
            <a:pPr marL="342900" indent="-342900">
              <a:buAutoNum type="alphaLcPeriod"/>
            </a:pPr>
            <a:r>
              <a:rPr lang="en-US" b="1" dirty="0">
                <a:solidFill>
                  <a:schemeClr val="tx1"/>
                </a:solidFill>
              </a:rPr>
              <a:t>40</a:t>
            </a:r>
          </a:p>
          <a:p>
            <a:pPr marL="342900" indent="-342900">
              <a:buAutoNum type="alphaLcPeriod"/>
            </a:pPr>
            <a:r>
              <a:rPr lang="en-US" dirty="0">
                <a:solidFill>
                  <a:schemeClr val="tx1"/>
                </a:solidFill>
              </a:rPr>
              <a:t>200</a:t>
            </a:r>
          </a:p>
          <a:p>
            <a:pPr marL="342900" indent="-342900">
              <a:buAutoNum type="alphaLcPeriod"/>
            </a:pPr>
            <a:r>
              <a:rPr lang="en-US" dirty="0">
                <a:solidFill>
                  <a:schemeClr val="tx1"/>
                </a:solidFill>
              </a:rPr>
              <a:t>150</a:t>
            </a:r>
          </a:p>
          <a:p>
            <a:pPr marL="342900" indent="-342900">
              <a:buAutoNum type="alphaLcPeriod"/>
            </a:pPr>
            <a:r>
              <a:rPr lang="en-US" dirty="0">
                <a:solidFill>
                  <a:schemeClr val="tx1"/>
                </a:solidFill>
              </a:rPr>
              <a:t>500</a:t>
            </a:r>
          </a:p>
        </p:txBody>
      </p:sp>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108</a:t>
            </a:fld>
            <a:endParaRPr lang="en-US"/>
          </a:p>
        </p:txBody>
      </p:sp>
    </p:spTree>
    <p:extLst>
      <p:ext uri="{BB962C8B-B14F-4D97-AF65-F5344CB8AC3E}">
        <p14:creationId xmlns:p14="http://schemas.microsoft.com/office/powerpoint/2010/main" val="19036207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034595" cy="5999684"/>
          </a:xfrm>
          <a:prstGeom prst="rect">
            <a:avLst/>
          </a:prstGeom>
        </p:spPr>
      </p:pic>
      <p:sp>
        <p:nvSpPr>
          <p:cNvPr id="8" name="TextBox 7"/>
          <p:cNvSpPr txBox="1"/>
          <p:nvPr/>
        </p:nvSpPr>
        <p:spPr>
          <a:xfrm>
            <a:off x="6601709" y="4522356"/>
            <a:ext cx="5285491"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p>
          <a:p>
            <a:pPr marL="342900" indent="-342900">
              <a:buAutoNum type="alphaLcPeriod"/>
            </a:pPr>
            <a:r>
              <a:rPr lang="en-US" b="1" dirty="0">
                <a:solidFill>
                  <a:schemeClr val="tx1"/>
                </a:solidFill>
              </a:rPr>
              <a:t>40</a:t>
            </a:r>
          </a:p>
          <a:p>
            <a:pPr marL="342900" indent="-342900">
              <a:buAutoNum type="alphaLcPeriod"/>
            </a:pPr>
            <a:r>
              <a:rPr lang="en-US" dirty="0">
                <a:solidFill>
                  <a:schemeClr val="tx1"/>
                </a:solidFill>
              </a:rPr>
              <a:t>200</a:t>
            </a:r>
          </a:p>
          <a:p>
            <a:pPr marL="342900" indent="-342900">
              <a:buAutoNum type="alphaLcPeriod"/>
            </a:pPr>
            <a:r>
              <a:rPr lang="en-US" dirty="0">
                <a:solidFill>
                  <a:schemeClr val="tx1"/>
                </a:solidFill>
              </a:rPr>
              <a:t>150</a:t>
            </a:r>
          </a:p>
          <a:p>
            <a:pPr marL="342900" indent="-342900">
              <a:buAutoNum type="alphaLcPeriod"/>
            </a:pPr>
            <a:r>
              <a:rPr lang="en-US" dirty="0">
                <a:solidFill>
                  <a:schemeClr val="tx1"/>
                </a:solidFill>
              </a:rPr>
              <a:t>500</a:t>
            </a:r>
          </a:p>
        </p:txBody>
      </p:sp>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109</a:t>
            </a:fld>
            <a:endParaRPr lang="en-US"/>
          </a:p>
        </p:txBody>
      </p:sp>
    </p:spTree>
    <p:extLst>
      <p:ext uri="{BB962C8B-B14F-4D97-AF65-F5344CB8AC3E}">
        <p14:creationId xmlns:p14="http://schemas.microsoft.com/office/powerpoint/2010/main" val="336773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type casting</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1932163" cy="2246769"/>
          </a:xfrm>
          <a:prstGeom prst="rect">
            <a:avLst/>
          </a:prstGeom>
          <a:noFill/>
        </p:spPr>
        <p:txBody>
          <a:bodyPr wrap="square" lIns="91440" tIns="45720" rIns="91440" bIns="45720" rtlCol="0" anchor="t">
            <a:spAutoFit/>
          </a:bodyPr>
          <a:lstStyle/>
          <a:p>
            <a:r>
              <a:rPr lang="en-US" sz="2800" b="1">
                <a:latin typeface="Calibri"/>
                <a:cs typeface="Calibri"/>
              </a:rPr>
              <a:t>Implicit type conversion</a:t>
            </a:r>
            <a:r>
              <a:rPr lang="en-US" sz="2800">
                <a:latin typeface="Calibri"/>
                <a:cs typeface="Calibri"/>
              </a:rPr>
              <a:t>: Done by compiler on its own, All the data types of the variables are upgraded to the data type of the variable with the largest data type</a:t>
            </a:r>
          </a:p>
          <a:p>
            <a:endParaRPr lang="en-US" sz="2800">
              <a:latin typeface="Calibri"/>
              <a:cs typeface="Calibri"/>
            </a:endParaRPr>
          </a:p>
          <a:p>
            <a:r>
              <a:rPr lang="en-US" sz="2800" b="1">
                <a:latin typeface="Calibri"/>
                <a:cs typeface="Calibri"/>
              </a:rPr>
              <a:t>Explicit type conversion:</a:t>
            </a:r>
            <a:r>
              <a:rPr lang="en-US" sz="2800">
                <a:latin typeface="Calibri"/>
                <a:cs typeface="Calibri"/>
              </a:rPr>
              <a:t> (type) expression</a:t>
            </a:r>
          </a:p>
          <a:p>
            <a:r>
              <a:rPr lang="en-US" sz="2800">
                <a:latin typeface="Calibri"/>
                <a:cs typeface="Calibri"/>
              </a:rPr>
              <a:t>It return a temp value</a:t>
            </a:r>
          </a:p>
        </p:txBody>
      </p:sp>
      <p:pic>
        <p:nvPicPr>
          <p:cNvPr id="1026" name="Picture 2" descr="Implicit Type Conversion in C">
            <a:extLst>
              <a:ext uri="{FF2B5EF4-FFF2-40B4-BE49-F238E27FC236}">
                <a16:creationId xmlns:a16="http://schemas.microsoft.com/office/drawing/2014/main" id="{A3D58484-679F-0ABF-4635-60F70E6B19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56" r="23805"/>
          <a:stretch/>
        </p:blipFill>
        <p:spPr bwMode="auto">
          <a:xfrm>
            <a:off x="8583562" y="1870092"/>
            <a:ext cx="3347883" cy="483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09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110</a:t>
            </a:fld>
            <a:endParaRPr lang="en-US"/>
          </a:p>
        </p:txBody>
      </p:sp>
      <p:pic>
        <p:nvPicPr>
          <p:cNvPr id="6" name="Hình ảnh 5">
            <a:extLst>
              <a:ext uri="{FF2B5EF4-FFF2-40B4-BE49-F238E27FC236}">
                <a16:creationId xmlns:a16="http://schemas.microsoft.com/office/drawing/2014/main" id="{46B67A88-F61F-2769-DE62-BBEBB3955045}"/>
              </a:ext>
            </a:extLst>
          </p:cNvPr>
          <p:cNvPicPr>
            <a:picLocks noChangeAspect="1"/>
          </p:cNvPicPr>
          <p:nvPr/>
        </p:nvPicPr>
        <p:blipFill>
          <a:blip r:embed="rId2"/>
          <a:stretch>
            <a:fillRect/>
          </a:stretch>
        </p:blipFill>
        <p:spPr>
          <a:xfrm>
            <a:off x="0" y="-8284"/>
            <a:ext cx="11592073" cy="5234708"/>
          </a:xfrm>
          <a:prstGeom prst="rect">
            <a:avLst/>
          </a:prstGeom>
        </p:spPr>
      </p:pic>
      <p:sp>
        <p:nvSpPr>
          <p:cNvPr id="8" name="TextBox 7"/>
          <p:cNvSpPr txBox="1"/>
          <p:nvPr/>
        </p:nvSpPr>
        <p:spPr>
          <a:xfrm>
            <a:off x="6096000" y="4345398"/>
            <a:ext cx="5285491"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err="1">
                <a:solidFill>
                  <a:schemeClr val="tx1"/>
                </a:solidFill>
              </a:rPr>
              <a:t>Kết</a:t>
            </a:r>
            <a:r>
              <a:rPr lang="en-US">
                <a:solidFill>
                  <a:schemeClr val="tx1"/>
                </a:solidFill>
              </a:rPr>
              <a:t> quả chương trình: </a:t>
            </a:r>
            <a:endParaRPr lang="en-US" dirty="0">
              <a:solidFill>
                <a:schemeClr val="tx1"/>
              </a:solidFill>
            </a:endParaRPr>
          </a:p>
          <a:p>
            <a:pPr marL="342900" indent="-342900">
              <a:buAutoNum type="alphaLcPeriod"/>
            </a:pPr>
            <a:r>
              <a:rPr lang="en-US" b="1">
                <a:solidFill>
                  <a:schemeClr val="tx1"/>
                </a:solidFill>
              </a:rPr>
              <a:t>Hi</a:t>
            </a:r>
            <a:endParaRPr lang="en-US" b="1" dirty="0">
              <a:solidFill>
                <a:schemeClr val="tx1"/>
              </a:solidFill>
            </a:endParaRPr>
          </a:p>
          <a:p>
            <a:pPr marL="342900" indent="-342900">
              <a:buAutoNum type="alphaLcPeriod"/>
            </a:pPr>
            <a:r>
              <a:rPr lang="en-US">
                <a:solidFill>
                  <a:schemeClr val="tx1"/>
                </a:solidFill>
              </a:rPr>
              <a:t>Hello Hi</a:t>
            </a:r>
            <a:endParaRPr lang="en-US" dirty="0">
              <a:solidFill>
                <a:schemeClr val="tx1"/>
              </a:solidFill>
            </a:endParaRPr>
          </a:p>
          <a:p>
            <a:pPr marL="342900" indent="-342900">
              <a:buAutoNum type="alphaLcPeriod"/>
            </a:pPr>
            <a:r>
              <a:rPr lang="en-US">
                <a:solidFill>
                  <a:schemeClr val="tx1"/>
                </a:solidFill>
              </a:rPr>
              <a:t>Hello Bye</a:t>
            </a:r>
            <a:endParaRPr lang="en-US" dirty="0">
              <a:solidFill>
                <a:schemeClr val="tx1"/>
              </a:solidFill>
            </a:endParaRPr>
          </a:p>
          <a:p>
            <a:pPr marL="342900" indent="-342900">
              <a:buAutoNum type="alphaLcPeriod"/>
            </a:pPr>
            <a:r>
              <a:rPr lang="en-US">
                <a:solidFill>
                  <a:schemeClr val="tx1"/>
                </a:solidFill>
              </a:rPr>
              <a:t>Bye</a:t>
            </a:r>
            <a:endParaRPr lang="en-US" dirty="0">
              <a:solidFill>
                <a:schemeClr val="tx1"/>
              </a:solidFill>
            </a:endParaRPr>
          </a:p>
        </p:txBody>
      </p:sp>
      <p:cxnSp>
        <p:nvCxnSpPr>
          <p:cNvPr id="7" name="Straight Arrow Connector 10">
            <a:extLst>
              <a:ext uri="{FF2B5EF4-FFF2-40B4-BE49-F238E27FC236}">
                <a16:creationId xmlns:a16="http://schemas.microsoft.com/office/drawing/2014/main" id="{D209CD23-4E4A-8A49-1A9E-EBEA2A156884}"/>
              </a:ext>
            </a:extLst>
          </p:cNvPr>
          <p:cNvCxnSpPr>
            <a:cxnSpLocks/>
          </p:cNvCxnSpPr>
          <p:nvPr/>
        </p:nvCxnSpPr>
        <p:spPr>
          <a:xfrm flipV="1">
            <a:off x="3325906" y="1199776"/>
            <a:ext cx="2699260" cy="10862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214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111</a:t>
            </a:fld>
            <a:endParaRPr lang="en-US"/>
          </a:p>
        </p:txBody>
      </p:sp>
      <p:sp>
        <p:nvSpPr>
          <p:cNvPr id="8" name="TextBox 7"/>
          <p:cNvSpPr txBox="1"/>
          <p:nvPr/>
        </p:nvSpPr>
        <p:spPr>
          <a:xfrm>
            <a:off x="6096000" y="4345398"/>
            <a:ext cx="5285491"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err="1">
                <a:solidFill>
                  <a:schemeClr val="tx1"/>
                </a:solidFill>
              </a:rPr>
              <a:t>Kết</a:t>
            </a:r>
            <a:r>
              <a:rPr lang="en-US">
                <a:solidFill>
                  <a:schemeClr val="tx1"/>
                </a:solidFill>
              </a:rPr>
              <a:t> quả chương trình: </a:t>
            </a:r>
            <a:endParaRPr lang="en-US" b="1">
              <a:solidFill>
                <a:schemeClr val="tx1"/>
              </a:solidFill>
            </a:endParaRPr>
          </a:p>
          <a:p>
            <a:pPr marL="342900" indent="-342900">
              <a:buAutoNum type="alphaLcPeriod"/>
            </a:pPr>
            <a:r>
              <a:rPr lang="en-US" b="1">
                <a:solidFill>
                  <a:schemeClr val="tx1"/>
                </a:solidFill>
              </a:rPr>
              <a:t>Error: Lvalue required</a:t>
            </a:r>
            <a:endParaRPr lang="en-US" b="1" dirty="0">
              <a:solidFill>
                <a:schemeClr val="tx1"/>
              </a:solidFill>
            </a:endParaRPr>
          </a:p>
          <a:p>
            <a:pPr marL="342900" indent="-342900">
              <a:buAutoNum type="alphaLcPeriod"/>
            </a:pPr>
            <a:r>
              <a:rPr lang="en-US">
                <a:solidFill>
                  <a:schemeClr val="tx1"/>
                </a:solidFill>
              </a:rPr>
              <a:t>Error: Expression syntax</a:t>
            </a:r>
          </a:p>
          <a:p>
            <a:pPr marL="342900" indent="-342900">
              <a:buAutoNum type="alphaLcPeriod"/>
            </a:pPr>
            <a:r>
              <a:rPr lang="en-US">
                <a:solidFill>
                  <a:schemeClr val="tx1"/>
                </a:solidFill>
              </a:rPr>
              <a:t>Error: Rvalue required</a:t>
            </a:r>
          </a:p>
          <a:p>
            <a:pPr marL="342900" indent="-342900">
              <a:buAutoNum type="alphaLcPeriod"/>
            </a:pPr>
            <a:r>
              <a:rPr lang="en-US">
                <a:solidFill>
                  <a:schemeClr val="tx1"/>
                </a:solidFill>
              </a:rPr>
              <a:t>The Code runs successfully</a:t>
            </a:r>
            <a:endParaRPr lang="en-US" dirty="0">
              <a:solidFill>
                <a:schemeClr val="tx1"/>
              </a:solidFill>
            </a:endParaRPr>
          </a:p>
        </p:txBody>
      </p:sp>
      <p:pic>
        <p:nvPicPr>
          <p:cNvPr id="3" name="Hình ảnh 2">
            <a:extLst>
              <a:ext uri="{FF2B5EF4-FFF2-40B4-BE49-F238E27FC236}">
                <a16:creationId xmlns:a16="http://schemas.microsoft.com/office/drawing/2014/main" id="{CDD739D4-B284-084C-B072-732D608C9FA4}"/>
              </a:ext>
            </a:extLst>
          </p:cNvPr>
          <p:cNvPicPr>
            <a:picLocks noChangeAspect="1"/>
          </p:cNvPicPr>
          <p:nvPr/>
        </p:nvPicPr>
        <p:blipFill>
          <a:blip r:embed="rId2"/>
          <a:stretch>
            <a:fillRect/>
          </a:stretch>
        </p:blipFill>
        <p:spPr>
          <a:xfrm>
            <a:off x="0" y="0"/>
            <a:ext cx="11797405" cy="3155576"/>
          </a:xfrm>
          <a:prstGeom prst="rect">
            <a:avLst/>
          </a:prstGeom>
        </p:spPr>
      </p:pic>
      <p:cxnSp>
        <p:nvCxnSpPr>
          <p:cNvPr id="4" name="Straight Arrow Connector 10">
            <a:extLst>
              <a:ext uri="{FF2B5EF4-FFF2-40B4-BE49-F238E27FC236}">
                <a16:creationId xmlns:a16="http://schemas.microsoft.com/office/drawing/2014/main" id="{997AC930-4126-F66B-9B18-E1607FD9E6D0}"/>
              </a:ext>
            </a:extLst>
          </p:cNvPr>
          <p:cNvCxnSpPr>
            <a:cxnSpLocks/>
          </p:cNvCxnSpPr>
          <p:nvPr/>
        </p:nvCxnSpPr>
        <p:spPr>
          <a:xfrm flipH="1">
            <a:off x="2805953" y="1299882"/>
            <a:ext cx="6642847" cy="49305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602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112</a:t>
            </a:fld>
            <a:endParaRPr lang="en-US"/>
          </a:p>
        </p:txBody>
      </p:sp>
      <p:sp>
        <p:nvSpPr>
          <p:cNvPr id="8" name="TextBox 7"/>
          <p:cNvSpPr txBox="1"/>
          <p:nvPr/>
        </p:nvSpPr>
        <p:spPr>
          <a:xfrm>
            <a:off x="3453254" y="2844224"/>
            <a:ext cx="5285491"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solidFill>
                  <a:schemeClr val="tx1"/>
                </a:solidFill>
              </a:rPr>
              <a:t>Quá trình Preprocessor có thể phát hiện các lỗi đơn giản không? </a:t>
            </a:r>
            <a:endParaRPr lang="en-US" b="1">
              <a:solidFill>
                <a:schemeClr val="tx1"/>
              </a:solidFill>
            </a:endParaRPr>
          </a:p>
          <a:p>
            <a:pPr marL="342900" indent="-342900">
              <a:buAutoNum type="alphaLcPeriod"/>
            </a:pPr>
            <a:r>
              <a:rPr lang="en-US" b="1">
                <a:solidFill>
                  <a:schemeClr val="tx1"/>
                </a:solidFill>
              </a:rPr>
              <a:t>Không</a:t>
            </a:r>
            <a:endParaRPr lang="en-US" b="1" dirty="0">
              <a:solidFill>
                <a:schemeClr val="tx1"/>
              </a:solidFill>
            </a:endParaRPr>
          </a:p>
          <a:p>
            <a:pPr marL="342900" indent="-342900">
              <a:buAutoNum type="alphaLcPeriod"/>
            </a:pPr>
            <a:r>
              <a:rPr lang="en-US">
                <a:solidFill>
                  <a:schemeClr val="tx1"/>
                </a:solidFill>
              </a:rPr>
              <a:t>Có</a:t>
            </a:r>
          </a:p>
          <a:p>
            <a:pPr marL="342900" indent="-342900">
              <a:buAutoNum type="alphaLcPeriod"/>
            </a:pPr>
            <a:endParaRPr lang="en-US">
              <a:solidFill>
                <a:schemeClr val="tx1"/>
              </a:solidFill>
            </a:endParaRPr>
          </a:p>
          <a:p>
            <a:r>
              <a:rPr lang="en-US">
                <a:solidFill>
                  <a:schemeClr val="tx1"/>
                </a:solidFill>
              </a:rPr>
              <a:t>Giải thích: Preprocessor không thể phát hiện lỗi, nó chỉ thay thế các marco với giá trị được đưa vào. Compiler sẽ phát hiện lỗi.</a:t>
            </a:r>
            <a:endParaRPr lang="en-US" dirty="0">
              <a:solidFill>
                <a:schemeClr val="tx1"/>
              </a:solidFill>
            </a:endParaRPr>
          </a:p>
        </p:txBody>
      </p:sp>
    </p:spTree>
    <p:extLst>
      <p:ext uri="{BB962C8B-B14F-4D97-AF65-F5344CB8AC3E}">
        <p14:creationId xmlns:p14="http://schemas.microsoft.com/office/powerpoint/2010/main" val="31004022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113</a:t>
            </a:fld>
            <a:endParaRPr lang="en-US"/>
          </a:p>
        </p:txBody>
      </p:sp>
      <p:pic>
        <p:nvPicPr>
          <p:cNvPr id="9" name="Hình ảnh 8">
            <a:extLst>
              <a:ext uri="{FF2B5EF4-FFF2-40B4-BE49-F238E27FC236}">
                <a16:creationId xmlns:a16="http://schemas.microsoft.com/office/drawing/2014/main" id="{59BA57F4-776F-B929-E6DB-954F16C34A42}"/>
              </a:ext>
            </a:extLst>
          </p:cNvPr>
          <p:cNvPicPr>
            <a:picLocks noChangeAspect="1"/>
          </p:cNvPicPr>
          <p:nvPr/>
        </p:nvPicPr>
        <p:blipFill>
          <a:blip r:embed="rId2"/>
          <a:stretch>
            <a:fillRect/>
          </a:stretch>
        </p:blipFill>
        <p:spPr>
          <a:xfrm>
            <a:off x="4486901" y="4565400"/>
            <a:ext cx="7144747" cy="1790950"/>
          </a:xfrm>
          <a:prstGeom prst="rect">
            <a:avLst/>
          </a:prstGeom>
          <a:ln>
            <a:solidFill>
              <a:schemeClr val="tx1"/>
            </a:solidFill>
          </a:ln>
        </p:spPr>
      </p:pic>
      <p:pic>
        <p:nvPicPr>
          <p:cNvPr id="14" name="Hình ảnh 13">
            <a:extLst>
              <a:ext uri="{FF2B5EF4-FFF2-40B4-BE49-F238E27FC236}">
                <a16:creationId xmlns:a16="http://schemas.microsoft.com/office/drawing/2014/main" id="{E7962DA1-BCE9-E202-EA94-6F833D68571B}"/>
              </a:ext>
            </a:extLst>
          </p:cNvPr>
          <p:cNvPicPr>
            <a:picLocks noChangeAspect="1"/>
          </p:cNvPicPr>
          <p:nvPr/>
        </p:nvPicPr>
        <p:blipFill>
          <a:blip r:embed="rId3"/>
          <a:stretch>
            <a:fillRect/>
          </a:stretch>
        </p:blipFill>
        <p:spPr>
          <a:xfrm>
            <a:off x="313765" y="234913"/>
            <a:ext cx="8191316" cy="2400711"/>
          </a:xfrm>
          <a:prstGeom prst="rect">
            <a:avLst/>
          </a:prstGeom>
        </p:spPr>
      </p:pic>
    </p:spTree>
    <p:extLst>
      <p:ext uri="{BB962C8B-B14F-4D97-AF65-F5344CB8AC3E}">
        <p14:creationId xmlns:p14="http://schemas.microsoft.com/office/powerpoint/2010/main" val="42837908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114</a:t>
            </a:fld>
            <a:endParaRPr lang="en-US"/>
          </a:p>
        </p:txBody>
      </p:sp>
      <p:pic>
        <p:nvPicPr>
          <p:cNvPr id="4" name="Hình ảnh 3">
            <a:extLst>
              <a:ext uri="{FF2B5EF4-FFF2-40B4-BE49-F238E27FC236}">
                <a16:creationId xmlns:a16="http://schemas.microsoft.com/office/drawing/2014/main" id="{7A690BA5-8104-0639-9F5D-EB52D3DBC0A4}"/>
              </a:ext>
            </a:extLst>
          </p:cNvPr>
          <p:cNvPicPr>
            <a:picLocks noChangeAspect="1"/>
          </p:cNvPicPr>
          <p:nvPr/>
        </p:nvPicPr>
        <p:blipFill>
          <a:blip r:embed="rId2"/>
          <a:stretch>
            <a:fillRect/>
          </a:stretch>
        </p:blipFill>
        <p:spPr>
          <a:xfrm>
            <a:off x="3457790" y="1582328"/>
            <a:ext cx="4953691" cy="3191320"/>
          </a:xfrm>
          <a:prstGeom prst="rect">
            <a:avLst/>
          </a:prstGeom>
        </p:spPr>
      </p:pic>
    </p:spTree>
    <p:extLst>
      <p:ext uri="{BB962C8B-B14F-4D97-AF65-F5344CB8AC3E}">
        <p14:creationId xmlns:p14="http://schemas.microsoft.com/office/powerpoint/2010/main" val="935963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115</a:t>
            </a:fld>
            <a:endParaRPr lang="en-US"/>
          </a:p>
        </p:txBody>
      </p:sp>
      <p:pic>
        <p:nvPicPr>
          <p:cNvPr id="5" name="Hình ảnh 4">
            <a:extLst>
              <a:ext uri="{FF2B5EF4-FFF2-40B4-BE49-F238E27FC236}">
                <a16:creationId xmlns:a16="http://schemas.microsoft.com/office/drawing/2014/main" id="{DA5D93D8-3E40-E780-1264-8D05FFCCE0AF}"/>
              </a:ext>
            </a:extLst>
          </p:cNvPr>
          <p:cNvPicPr>
            <a:picLocks noChangeAspect="1"/>
          </p:cNvPicPr>
          <p:nvPr/>
        </p:nvPicPr>
        <p:blipFill>
          <a:blip r:embed="rId2"/>
          <a:stretch>
            <a:fillRect/>
          </a:stretch>
        </p:blipFill>
        <p:spPr>
          <a:xfrm>
            <a:off x="3419456" y="2195113"/>
            <a:ext cx="4277322" cy="1714739"/>
          </a:xfrm>
          <a:prstGeom prst="rect">
            <a:avLst/>
          </a:prstGeom>
        </p:spPr>
      </p:pic>
    </p:spTree>
    <p:extLst>
      <p:ext uri="{BB962C8B-B14F-4D97-AF65-F5344CB8AC3E}">
        <p14:creationId xmlns:p14="http://schemas.microsoft.com/office/powerpoint/2010/main" val="37810511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116</a:t>
            </a:fld>
            <a:endParaRPr lang="en-US"/>
          </a:p>
        </p:txBody>
      </p:sp>
      <p:pic>
        <p:nvPicPr>
          <p:cNvPr id="3" name="Hình ảnh 2">
            <a:extLst>
              <a:ext uri="{FF2B5EF4-FFF2-40B4-BE49-F238E27FC236}">
                <a16:creationId xmlns:a16="http://schemas.microsoft.com/office/drawing/2014/main" id="{E3A4D700-48ED-7ED2-98D1-A91D2A1828FF}"/>
              </a:ext>
            </a:extLst>
          </p:cNvPr>
          <p:cNvPicPr>
            <a:picLocks noChangeAspect="1"/>
          </p:cNvPicPr>
          <p:nvPr/>
        </p:nvPicPr>
        <p:blipFill>
          <a:blip r:embed="rId2"/>
          <a:stretch>
            <a:fillRect/>
          </a:stretch>
        </p:blipFill>
        <p:spPr>
          <a:xfrm>
            <a:off x="2037783" y="1447523"/>
            <a:ext cx="8116433" cy="3962953"/>
          </a:xfrm>
          <a:prstGeom prst="rect">
            <a:avLst/>
          </a:prstGeom>
        </p:spPr>
      </p:pic>
    </p:spTree>
    <p:extLst>
      <p:ext uri="{BB962C8B-B14F-4D97-AF65-F5344CB8AC3E}">
        <p14:creationId xmlns:p14="http://schemas.microsoft.com/office/powerpoint/2010/main" val="17502085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117</a:t>
            </a:fld>
            <a:endParaRPr lang="en-US"/>
          </a:p>
        </p:txBody>
      </p:sp>
      <p:pic>
        <p:nvPicPr>
          <p:cNvPr id="4" name="Hình ảnh 3">
            <a:extLst>
              <a:ext uri="{FF2B5EF4-FFF2-40B4-BE49-F238E27FC236}">
                <a16:creationId xmlns:a16="http://schemas.microsoft.com/office/drawing/2014/main" id="{5F7D0D7A-618C-9B31-E398-05FC50AA9EF6}"/>
              </a:ext>
            </a:extLst>
          </p:cNvPr>
          <p:cNvPicPr>
            <a:picLocks noChangeAspect="1"/>
          </p:cNvPicPr>
          <p:nvPr/>
        </p:nvPicPr>
        <p:blipFill>
          <a:blip r:embed="rId2"/>
          <a:stretch>
            <a:fillRect/>
          </a:stretch>
        </p:blipFill>
        <p:spPr>
          <a:xfrm>
            <a:off x="196735" y="206838"/>
            <a:ext cx="7476078" cy="2894949"/>
          </a:xfrm>
          <a:prstGeom prst="rect">
            <a:avLst/>
          </a:prstGeom>
        </p:spPr>
      </p:pic>
      <p:pic>
        <p:nvPicPr>
          <p:cNvPr id="6" name="Hình ảnh 5">
            <a:extLst>
              <a:ext uri="{FF2B5EF4-FFF2-40B4-BE49-F238E27FC236}">
                <a16:creationId xmlns:a16="http://schemas.microsoft.com/office/drawing/2014/main" id="{CF90BEF6-CC32-5422-D7D0-EB443C3792BE}"/>
              </a:ext>
            </a:extLst>
          </p:cNvPr>
          <p:cNvPicPr>
            <a:picLocks noChangeAspect="1"/>
          </p:cNvPicPr>
          <p:nvPr/>
        </p:nvPicPr>
        <p:blipFill>
          <a:blip r:embed="rId3"/>
          <a:stretch>
            <a:fillRect/>
          </a:stretch>
        </p:blipFill>
        <p:spPr>
          <a:xfrm>
            <a:off x="7051329" y="4135690"/>
            <a:ext cx="3629532" cy="1724266"/>
          </a:xfrm>
          <a:prstGeom prst="rect">
            <a:avLst/>
          </a:prstGeom>
          <a:ln>
            <a:solidFill>
              <a:schemeClr val="tx1"/>
            </a:solidFill>
          </a:ln>
        </p:spPr>
      </p:pic>
    </p:spTree>
    <p:extLst>
      <p:ext uri="{BB962C8B-B14F-4D97-AF65-F5344CB8AC3E}">
        <p14:creationId xmlns:p14="http://schemas.microsoft.com/office/powerpoint/2010/main" val="2705004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118</a:t>
            </a:fld>
            <a:endParaRPr lang="en-US"/>
          </a:p>
        </p:txBody>
      </p:sp>
      <p:pic>
        <p:nvPicPr>
          <p:cNvPr id="5" name="Hình ảnh 4">
            <a:extLst>
              <a:ext uri="{FF2B5EF4-FFF2-40B4-BE49-F238E27FC236}">
                <a16:creationId xmlns:a16="http://schemas.microsoft.com/office/drawing/2014/main" id="{26B76D65-7450-9F5E-8460-BD72594FD33F}"/>
              </a:ext>
            </a:extLst>
          </p:cNvPr>
          <p:cNvPicPr>
            <a:picLocks noChangeAspect="1"/>
          </p:cNvPicPr>
          <p:nvPr/>
        </p:nvPicPr>
        <p:blipFill>
          <a:blip r:embed="rId2"/>
          <a:stretch>
            <a:fillRect/>
          </a:stretch>
        </p:blipFill>
        <p:spPr>
          <a:xfrm>
            <a:off x="3852549" y="1285576"/>
            <a:ext cx="4486901" cy="4286848"/>
          </a:xfrm>
          <a:prstGeom prst="rect">
            <a:avLst/>
          </a:prstGeom>
          <a:ln>
            <a:solidFill>
              <a:schemeClr val="tx1"/>
            </a:solidFill>
          </a:ln>
        </p:spPr>
      </p:pic>
    </p:spTree>
    <p:extLst>
      <p:ext uri="{BB962C8B-B14F-4D97-AF65-F5344CB8AC3E}">
        <p14:creationId xmlns:p14="http://schemas.microsoft.com/office/powerpoint/2010/main" val="2691340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119</a:t>
            </a:fld>
            <a:endParaRPr lang="en-US"/>
          </a:p>
        </p:txBody>
      </p:sp>
      <p:pic>
        <p:nvPicPr>
          <p:cNvPr id="3" name="Hình ảnh 2">
            <a:extLst>
              <a:ext uri="{FF2B5EF4-FFF2-40B4-BE49-F238E27FC236}">
                <a16:creationId xmlns:a16="http://schemas.microsoft.com/office/drawing/2014/main" id="{4B2014AF-C40F-86EB-B1FA-32F219BE44F9}"/>
              </a:ext>
            </a:extLst>
          </p:cNvPr>
          <p:cNvPicPr>
            <a:picLocks noChangeAspect="1"/>
          </p:cNvPicPr>
          <p:nvPr/>
        </p:nvPicPr>
        <p:blipFill>
          <a:blip r:embed="rId2"/>
          <a:stretch>
            <a:fillRect/>
          </a:stretch>
        </p:blipFill>
        <p:spPr>
          <a:xfrm>
            <a:off x="2647468" y="1623760"/>
            <a:ext cx="6897063" cy="3610479"/>
          </a:xfrm>
          <a:prstGeom prst="rect">
            <a:avLst/>
          </a:prstGeom>
          <a:ln>
            <a:solidFill>
              <a:schemeClr val="tx1"/>
            </a:solidFill>
          </a:ln>
        </p:spPr>
      </p:pic>
    </p:spTree>
    <p:extLst>
      <p:ext uri="{BB962C8B-B14F-4D97-AF65-F5344CB8AC3E}">
        <p14:creationId xmlns:p14="http://schemas.microsoft.com/office/powerpoint/2010/main" val="72288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718"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logic operator</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1932163" cy="1815882"/>
          </a:xfrm>
          <a:prstGeom prst="rect">
            <a:avLst/>
          </a:prstGeom>
          <a:noFill/>
        </p:spPr>
        <p:txBody>
          <a:bodyPr wrap="square" lIns="91440" tIns="45720" rIns="91440" bIns="45720" rtlCol="0" anchor="t">
            <a:spAutoFit/>
          </a:bodyPr>
          <a:lstStyle/>
          <a:p>
            <a:r>
              <a:rPr lang="en-US" sz="2800">
                <a:latin typeface="Calibri"/>
                <a:cs typeface="Calibri"/>
              </a:rPr>
              <a:t>Logic operator will check:</a:t>
            </a:r>
          </a:p>
          <a:p>
            <a:r>
              <a:rPr lang="en-US" sz="2800">
                <a:latin typeface="Calibri"/>
                <a:cs typeface="Calibri"/>
              </a:rPr>
              <a:t>	- ||: if argument = 1 then jump</a:t>
            </a:r>
          </a:p>
          <a:p>
            <a:r>
              <a:rPr lang="en-US" sz="2800">
                <a:latin typeface="Calibri"/>
                <a:cs typeface="Calibri"/>
              </a:rPr>
              <a:t>	- &amp;&amp;: if argument = 0 then jump</a:t>
            </a:r>
          </a:p>
          <a:p>
            <a:r>
              <a:rPr lang="en-US" sz="2800">
                <a:latin typeface="Calibri"/>
                <a:cs typeface="Calibri"/>
              </a:rPr>
              <a:t>This feature in order to reduce stress and error</a:t>
            </a:r>
          </a:p>
        </p:txBody>
      </p:sp>
      <p:pic>
        <p:nvPicPr>
          <p:cNvPr id="5" name="Hình ảnh 4">
            <a:extLst>
              <a:ext uri="{FF2B5EF4-FFF2-40B4-BE49-F238E27FC236}">
                <a16:creationId xmlns:a16="http://schemas.microsoft.com/office/drawing/2014/main" id="{9041A3DF-8E3A-63FA-2906-0CE55ECB29A7}"/>
              </a:ext>
            </a:extLst>
          </p:cNvPr>
          <p:cNvPicPr>
            <a:picLocks noChangeAspect="1"/>
          </p:cNvPicPr>
          <p:nvPr/>
        </p:nvPicPr>
        <p:blipFill>
          <a:blip r:embed="rId3"/>
          <a:stretch>
            <a:fillRect/>
          </a:stretch>
        </p:blipFill>
        <p:spPr>
          <a:xfrm>
            <a:off x="8535427" y="1700501"/>
            <a:ext cx="2528161" cy="685345"/>
          </a:xfrm>
          <a:prstGeom prst="rect">
            <a:avLst/>
          </a:prstGeom>
        </p:spPr>
      </p:pic>
      <p:pic>
        <p:nvPicPr>
          <p:cNvPr id="7" name="Hình ảnh 6">
            <a:extLst>
              <a:ext uri="{FF2B5EF4-FFF2-40B4-BE49-F238E27FC236}">
                <a16:creationId xmlns:a16="http://schemas.microsoft.com/office/drawing/2014/main" id="{EA753CE2-8917-3606-6467-61E090E918DF}"/>
              </a:ext>
            </a:extLst>
          </p:cNvPr>
          <p:cNvPicPr>
            <a:picLocks noChangeAspect="1"/>
          </p:cNvPicPr>
          <p:nvPr/>
        </p:nvPicPr>
        <p:blipFill>
          <a:blip r:embed="rId4"/>
          <a:stretch>
            <a:fillRect/>
          </a:stretch>
        </p:blipFill>
        <p:spPr>
          <a:xfrm>
            <a:off x="7667571" y="2882534"/>
            <a:ext cx="4263873" cy="3711371"/>
          </a:xfrm>
          <a:prstGeom prst="rect">
            <a:avLst/>
          </a:prstGeom>
        </p:spPr>
      </p:pic>
      <p:pic>
        <p:nvPicPr>
          <p:cNvPr id="9" name="Hình ảnh 8">
            <a:extLst>
              <a:ext uri="{FF2B5EF4-FFF2-40B4-BE49-F238E27FC236}">
                <a16:creationId xmlns:a16="http://schemas.microsoft.com/office/drawing/2014/main" id="{96976526-851A-1EDE-6FBC-A088986CCCC0}"/>
              </a:ext>
            </a:extLst>
          </p:cNvPr>
          <p:cNvPicPr>
            <a:picLocks noChangeAspect="1"/>
          </p:cNvPicPr>
          <p:nvPr/>
        </p:nvPicPr>
        <p:blipFill>
          <a:blip r:embed="rId5"/>
          <a:stretch>
            <a:fillRect/>
          </a:stretch>
        </p:blipFill>
        <p:spPr>
          <a:xfrm>
            <a:off x="260556" y="2882534"/>
            <a:ext cx="2796157" cy="791682"/>
          </a:xfrm>
          <a:prstGeom prst="rect">
            <a:avLst/>
          </a:prstGeom>
        </p:spPr>
      </p:pic>
      <p:pic>
        <p:nvPicPr>
          <p:cNvPr id="11" name="Hình ảnh 10">
            <a:extLst>
              <a:ext uri="{FF2B5EF4-FFF2-40B4-BE49-F238E27FC236}">
                <a16:creationId xmlns:a16="http://schemas.microsoft.com/office/drawing/2014/main" id="{B1139D8C-E45E-031A-4E7E-517087084B62}"/>
              </a:ext>
            </a:extLst>
          </p:cNvPr>
          <p:cNvPicPr>
            <a:picLocks noChangeAspect="1"/>
          </p:cNvPicPr>
          <p:nvPr/>
        </p:nvPicPr>
        <p:blipFill>
          <a:blip r:embed="rId6"/>
          <a:stretch>
            <a:fillRect/>
          </a:stretch>
        </p:blipFill>
        <p:spPr>
          <a:xfrm>
            <a:off x="3056714" y="2882534"/>
            <a:ext cx="3879218" cy="3734077"/>
          </a:xfrm>
          <a:prstGeom prst="rect">
            <a:avLst/>
          </a:prstGeom>
        </p:spPr>
      </p:pic>
      <p:cxnSp>
        <p:nvCxnSpPr>
          <p:cNvPr id="12" name="Đường kết nối Mũi tên Thẳng 11">
            <a:extLst>
              <a:ext uri="{FF2B5EF4-FFF2-40B4-BE49-F238E27FC236}">
                <a16:creationId xmlns:a16="http://schemas.microsoft.com/office/drawing/2014/main" id="{DE1D3004-D321-1F46-CAB0-C56A15BB9265}"/>
              </a:ext>
            </a:extLst>
          </p:cNvPr>
          <p:cNvCxnSpPr>
            <a:cxnSpLocks/>
          </p:cNvCxnSpPr>
          <p:nvPr/>
        </p:nvCxnSpPr>
        <p:spPr>
          <a:xfrm>
            <a:off x="2960849" y="3506930"/>
            <a:ext cx="3658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Đường kết nối Mũi tên Thẳng 13">
            <a:extLst>
              <a:ext uri="{FF2B5EF4-FFF2-40B4-BE49-F238E27FC236}">
                <a16:creationId xmlns:a16="http://schemas.microsoft.com/office/drawing/2014/main" id="{69ACC3B6-FEFE-A563-E6C5-13CD0C674EF7}"/>
              </a:ext>
            </a:extLst>
          </p:cNvPr>
          <p:cNvCxnSpPr>
            <a:cxnSpLocks/>
            <a:stCxn id="5" idx="2"/>
            <a:endCxn id="7" idx="0"/>
          </p:cNvCxnSpPr>
          <p:nvPr/>
        </p:nvCxnSpPr>
        <p:spPr>
          <a:xfrm>
            <a:off x="9799508" y="2385846"/>
            <a:ext cx="0" cy="496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86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BC134E32-DF29-E7A3-B66C-F3525E38C3D1}"/>
              </a:ext>
            </a:extLst>
          </p:cNvPr>
          <p:cNvPicPr>
            <a:picLocks noChangeAspect="1"/>
          </p:cNvPicPr>
          <p:nvPr/>
        </p:nvPicPr>
        <p:blipFill>
          <a:blip r:embed="rId2"/>
          <a:stretch>
            <a:fillRect/>
          </a:stretch>
        </p:blipFill>
        <p:spPr>
          <a:xfrm>
            <a:off x="101492" y="68187"/>
            <a:ext cx="8947388" cy="3114284"/>
          </a:xfrm>
          <a:prstGeom prst="rect">
            <a:avLst/>
          </a:prstGeom>
        </p:spPr>
      </p:pic>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120</a:t>
            </a:fld>
            <a:endParaRPr lang="en-US"/>
          </a:p>
        </p:txBody>
      </p:sp>
      <p:pic>
        <p:nvPicPr>
          <p:cNvPr id="3" name="Hình ảnh 2">
            <a:extLst>
              <a:ext uri="{FF2B5EF4-FFF2-40B4-BE49-F238E27FC236}">
                <a16:creationId xmlns:a16="http://schemas.microsoft.com/office/drawing/2014/main" id="{BDD93909-C608-6108-177A-DAD6F70349AB}"/>
              </a:ext>
            </a:extLst>
          </p:cNvPr>
          <p:cNvPicPr>
            <a:picLocks noChangeAspect="1"/>
          </p:cNvPicPr>
          <p:nvPr/>
        </p:nvPicPr>
        <p:blipFill>
          <a:blip r:embed="rId3"/>
          <a:stretch>
            <a:fillRect/>
          </a:stretch>
        </p:blipFill>
        <p:spPr>
          <a:xfrm>
            <a:off x="7654749" y="2174291"/>
            <a:ext cx="3839111" cy="4182059"/>
          </a:xfrm>
          <a:prstGeom prst="rect">
            <a:avLst/>
          </a:prstGeom>
          <a:ln>
            <a:solidFill>
              <a:schemeClr val="tx1"/>
            </a:solidFill>
          </a:ln>
        </p:spPr>
      </p:pic>
    </p:spTree>
    <p:extLst>
      <p:ext uri="{BB962C8B-B14F-4D97-AF65-F5344CB8AC3E}">
        <p14:creationId xmlns:p14="http://schemas.microsoft.com/office/powerpoint/2010/main" val="10084345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61CA9050-B293-7A03-643A-6A7461A73A04}"/>
              </a:ext>
            </a:extLst>
          </p:cNvPr>
          <p:cNvPicPr>
            <a:picLocks noChangeAspect="1"/>
          </p:cNvPicPr>
          <p:nvPr/>
        </p:nvPicPr>
        <p:blipFill>
          <a:blip r:embed="rId2"/>
          <a:stretch>
            <a:fillRect/>
          </a:stretch>
        </p:blipFill>
        <p:spPr>
          <a:xfrm>
            <a:off x="116506" y="149946"/>
            <a:ext cx="11206387" cy="2369135"/>
          </a:xfrm>
          <a:prstGeom prst="rect">
            <a:avLst/>
          </a:prstGeom>
        </p:spPr>
      </p:pic>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121</a:t>
            </a:fld>
            <a:endParaRPr lang="en-US"/>
          </a:p>
        </p:txBody>
      </p:sp>
      <p:pic>
        <p:nvPicPr>
          <p:cNvPr id="7" name="Hình ảnh 6">
            <a:extLst>
              <a:ext uri="{FF2B5EF4-FFF2-40B4-BE49-F238E27FC236}">
                <a16:creationId xmlns:a16="http://schemas.microsoft.com/office/drawing/2014/main" id="{D92F4C7C-418A-90AB-9F7C-D9C622249FEF}"/>
              </a:ext>
            </a:extLst>
          </p:cNvPr>
          <p:cNvPicPr>
            <a:picLocks noChangeAspect="1"/>
          </p:cNvPicPr>
          <p:nvPr/>
        </p:nvPicPr>
        <p:blipFill>
          <a:blip r:embed="rId3"/>
          <a:stretch>
            <a:fillRect/>
          </a:stretch>
        </p:blipFill>
        <p:spPr>
          <a:xfrm>
            <a:off x="7038004" y="4003878"/>
            <a:ext cx="3115110" cy="1438476"/>
          </a:xfrm>
          <a:prstGeom prst="rect">
            <a:avLst/>
          </a:prstGeom>
          <a:ln>
            <a:solidFill>
              <a:schemeClr val="tx1"/>
            </a:solidFill>
          </a:ln>
        </p:spPr>
      </p:pic>
      <p:pic>
        <p:nvPicPr>
          <p:cNvPr id="9" name="Hình ảnh 8">
            <a:extLst>
              <a:ext uri="{FF2B5EF4-FFF2-40B4-BE49-F238E27FC236}">
                <a16:creationId xmlns:a16="http://schemas.microsoft.com/office/drawing/2014/main" id="{F8255FBE-6A30-5B41-7A48-D65ED53EE5AC}"/>
              </a:ext>
            </a:extLst>
          </p:cNvPr>
          <p:cNvPicPr>
            <a:picLocks noChangeAspect="1"/>
          </p:cNvPicPr>
          <p:nvPr/>
        </p:nvPicPr>
        <p:blipFill>
          <a:blip r:embed="rId4"/>
          <a:stretch>
            <a:fillRect/>
          </a:stretch>
        </p:blipFill>
        <p:spPr>
          <a:xfrm>
            <a:off x="1769944" y="5558895"/>
            <a:ext cx="8383170" cy="885949"/>
          </a:xfrm>
          <a:prstGeom prst="rect">
            <a:avLst/>
          </a:prstGeom>
          <a:ln>
            <a:solidFill>
              <a:schemeClr val="tx1"/>
            </a:solidFill>
          </a:ln>
        </p:spPr>
      </p:pic>
      <p:cxnSp>
        <p:nvCxnSpPr>
          <p:cNvPr id="10" name="Straight Arrow Connector 10">
            <a:extLst>
              <a:ext uri="{FF2B5EF4-FFF2-40B4-BE49-F238E27FC236}">
                <a16:creationId xmlns:a16="http://schemas.microsoft.com/office/drawing/2014/main" id="{B0E66C5C-14F6-7B8E-5109-FEB803F149A9}"/>
              </a:ext>
            </a:extLst>
          </p:cNvPr>
          <p:cNvCxnSpPr>
            <a:cxnSpLocks/>
          </p:cNvCxnSpPr>
          <p:nvPr/>
        </p:nvCxnSpPr>
        <p:spPr>
          <a:xfrm flipH="1">
            <a:off x="1461247" y="744071"/>
            <a:ext cx="986118" cy="2330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Hình ảnh 14">
            <a:extLst>
              <a:ext uri="{FF2B5EF4-FFF2-40B4-BE49-F238E27FC236}">
                <a16:creationId xmlns:a16="http://schemas.microsoft.com/office/drawing/2014/main" id="{D1183230-42BE-6A73-531C-CEE3C6FAAE42}"/>
              </a:ext>
            </a:extLst>
          </p:cNvPr>
          <p:cNvPicPr>
            <a:picLocks noChangeAspect="1"/>
          </p:cNvPicPr>
          <p:nvPr/>
        </p:nvPicPr>
        <p:blipFill>
          <a:blip r:embed="rId5"/>
          <a:stretch>
            <a:fillRect/>
          </a:stretch>
        </p:blipFill>
        <p:spPr>
          <a:xfrm>
            <a:off x="408297" y="2986419"/>
            <a:ext cx="2267266" cy="2295845"/>
          </a:xfrm>
          <a:prstGeom prst="rect">
            <a:avLst/>
          </a:prstGeom>
          <a:ln>
            <a:solidFill>
              <a:schemeClr val="tx1"/>
            </a:solidFill>
          </a:ln>
        </p:spPr>
      </p:pic>
    </p:spTree>
    <p:extLst>
      <p:ext uri="{BB962C8B-B14F-4D97-AF65-F5344CB8AC3E}">
        <p14:creationId xmlns:p14="http://schemas.microsoft.com/office/powerpoint/2010/main" val="3444759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122</a:t>
            </a:fld>
            <a:endParaRPr lang="en-US"/>
          </a:p>
        </p:txBody>
      </p:sp>
      <p:pic>
        <p:nvPicPr>
          <p:cNvPr id="3" name="Hình ảnh 2">
            <a:extLst>
              <a:ext uri="{FF2B5EF4-FFF2-40B4-BE49-F238E27FC236}">
                <a16:creationId xmlns:a16="http://schemas.microsoft.com/office/drawing/2014/main" id="{CB86A751-08B9-3FB7-15C1-F3AB950C5660}"/>
              </a:ext>
            </a:extLst>
          </p:cNvPr>
          <p:cNvPicPr>
            <a:picLocks noChangeAspect="1"/>
          </p:cNvPicPr>
          <p:nvPr/>
        </p:nvPicPr>
        <p:blipFill>
          <a:blip r:embed="rId2"/>
          <a:stretch>
            <a:fillRect/>
          </a:stretch>
        </p:blipFill>
        <p:spPr>
          <a:xfrm>
            <a:off x="7876764" y="956939"/>
            <a:ext cx="2943636" cy="4639322"/>
          </a:xfrm>
          <a:prstGeom prst="rect">
            <a:avLst/>
          </a:prstGeom>
          <a:ln>
            <a:solidFill>
              <a:schemeClr val="tx1"/>
            </a:solidFill>
          </a:ln>
        </p:spPr>
      </p:pic>
      <p:pic>
        <p:nvPicPr>
          <p:cNvPr id="5" name="Hình ảnh 4">
            <a:extLst>
              <a:ext uri="{FF2B5EF4-FFF2-40B4-BE49-F238E27FC236}">
                <a16:creationId xmlns:a16="http://schemas.microsoft.com/office/drawing/2014/main" id="{C95DFDB3-1A71-169A-A7A1-EEF22A6C5FD5}"/>
              </a:ext>
            </a:extLst>
          </p:cNvPr>
          <p:cNvPicPr>
            <a:picLocks noChangeAspect="1"/>
          </p:cNvPicPr>
          <p:nvPr/>
        </p:nvPicPr>
        <p:blipFill>
          <a:blip r:embed="rId3"/>
          <a:stretch>
            <a:fillRect/>
          </a:stretch>
        </p:blipFill>
        <p:spPr>
          <a:xfrm>
            <a:off x="840884" y="1627464"/>
            <a:ext cx="5687219" cy="2724530"/>
          </a:xfrm>
          <a:prstGeom prst="rect">
            <a:avLst/>
          </a:prstGeom>
        </p:spPr>
      </p:pic>
    </p:spTree>
    <p:extLst>
      <p:ext uri="{BB962C8B-B14F-4D97-AF65-F5344CB8AC3E}">
        <p14:creationId xmlns:p14="http://schemas.microsoft.com/office/powerpoint/2010/main" val="3485172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123</a:t>
            </a:fld>
            <a:endParaRPr lang="en-US"/>
          </a:p>
        </p:txBody>
      </p:sp>
      <p:pic>
        <p:nvPicPr>
          <p:cNvPr id="3" name="Hình ảnh 2">
            <a:extLst>
              <a:ext uri="{FF2B5EF4-FFF2-40B4-BE49-F238E27FC236}">
                <a16:creationId xmlns:a16="http://schemas.microsoft.com/office/drawing/2014/main" id="{E3AE7936-04C5-2E67-CBE6-CBDD00FBDB90}"/>
              </a:ext>
            </a:extLst>
          </p:cNvPr>
          <p:cNvPicPr>
            <a:picLocks noChangeAspect="1"/>
          </p:cNvPicPr>
          <p:nvPr/>
        </p:nvPicPr>
        <p:blipFill>
          <a:blip r:embed="rId2"/>
          <a:stretch>
            <a:fillRect/>
          </a:stretch>
        </p:blipFill>
        <p:spPr>
          <a:xfrm>
            <a:off x="3066627" y="1128391"/>
            <a:ext cx="6058746" cy="4601217"/>
          </a:xfrm>
          <a:prstGeom prst="rect">
            <a:avLst/>
          </a:prstGeom>
          <a:ln>
            <a:solidFill>
              <a:schemeClr val="tx1"/>
            </a:solidFill>
          </a:ln>
        </p:spPr>
      </p:pic>
    </p:spTree>
    <p:extLst>
      <p:ext uri="{BB962C8B-B14F-4D97-AF65-F5344CB8AC3E}">
        <p14:creationId xmlns:p14="http://schemas.microsoft.com/office/powerpoint/2010/main" val="7492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124</a:t>
            </a:fld>
            <a:endParaRPr lang="en-US"/>
          </a:p>
        </p:txBody>
      </p:sp>
      <p:pic>
        <p:nvPicPr>
          <p:cNvPr id="3" name="Hình ảnh 2">
            <a:extLst>
              <a:ext uri="{FF2B5EF4-FFF2-40B4-BE49-F238E27FC236}">
                <a16:creationId xmlns:a16="http://schemas.microsoft.com/office/drawing/2014/main" id="{69B0FE04-C010-2127-1E11-56C1F7CFF7DB}"/>
              </a:ext>
            </a:extLst>
          </p:cNvPr>
          <p:cNvPicPr>
            <a:picLocks noChangeAspect="1"/>
          </p:cNvPicPr>
          <p:nvPr/>
        </p:nvPicPr>
        <p:blipFill>
          <a:blip r:embed="rId2"/>
          <a:stretch>
            <a:fillRect/>
          </a:stretch>
        </p:blipFill>
        <p:spPr>
          <a:xfrm>
            <a:off x="3485785" y="1642813"/>
            <a:ext cx="5220429" cy="3572374"/>
          </a:xfrm>
          <a:prstGeom prst="rect">
            <a:avLst/>
          </a:prstGeom>
          <a:ln>
            <a:solidFill>
              <a:schemeClr val="tx1"/>
            </a:solidFill>
          </a:ln>
        </p:spPr>
      </p:pic>
    </p:spTree>
    <p:extLst>
      <p:ext uri="{BB962C8B-B14F-4D97-AF65-F5344CB8AC3E}">
        <p14:creationId xmlns:p14="http://schemas.microsoft.com/office/powerpoint/2010/main" val="21667939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125</a:t>
            </a:fld>
            <a:endParaRPr lang="en-US"/>
          </a:p>
        </p:txBody>
      </p:sp>
      <p:pic>
        <p:nvPicPr>
          <p:cNvPr id="3" name="Hình ảnh 2">
            <a:extLst>
              <a:ext uri="{FF2B5EF4-FFF2-40B4-BE49-F238E27FC236}">
                <a16:creationId xmlns:a16="http://schemas.microsoft.com/office/drawing/2014/main" id="{DD566F8C-C2E4-E0DF-4359-95C107F9F323}"/>
              </a:ext>
            </a:extLst>
          </p:cNvPr>
          <p:cNvPicPr>
            <a:picLocks noChangeAspect="1"/>
          </p:cNvPicPr>
          <p:nvPr/>
        </p:nvPicPr>
        <p:blipFill>
          <a:blip r:embed="rId2"/>
          <a:stretch>
            <a:fillRect/>
          </a:stretch>
        </p:blipFill>
        <p:spPr>
          <a:xfrm>
            <a:off x="187393" y="204837"/>
            <a:ext cx="10649512" cy="2478037"/>
          </a:xfrm>
          <a:prstGeom prst="rect">
            <a:avLst/>
          </a:prstGeom>
          <a:ln>
            <a:solidFill>
              <a:schemeClr val="bg1"/>
            </a:solidFill>
          </a:ln>
        </p:spPr>
      </p:pic>
      <p:pic>
        <p:nvPicPr>
          <p:cNvPr id="5" name="Hình ảnh 4">
            <a:extLst>
              <a:ext uri="{FF2B5EF4-FFF2-40B4-BE49-F238E27FC236}">
                <a16:creationId xmlns:a16="http://schemas.microsoft.com/office/drawing/2014/main" id="{E97AACF4-A2EA-6914-A413-FEA46CD1A2F6}"/>
              </a:ext>
            </a:extLst>
          </p:cNvPr>
          <p:cNvPicPr>
            <a:picLocks noChangeAspect="1"/>
          </p:cNvPicPr>
          <p:nvPr/>
        </p:nvPicPr>
        <p:blipFill>
          <a:blip r:embed="rId3"/>
          <a:stretch>
            <a:fillRect/>
          </a:stretch>
        </p:blipFill>
        <p:spPr>
          <a:xfrm>
            <a:off x="2484862" y="4300489"/>
            <a:ext cx="8335538" cy="695422"/>
          </a:xfrm>
          <a:prstGeom prst="rect">
            <a:avLst/>
          </a:prstGeom>
          <a:ln>
            <a:solidFill>
              <a:schemeClr val="tx1"/>
            </a:solidFill>
          </a:ln>
        </p:spPr>
      </p:pic>
    </p:spTree>
    <p:extLst>
      <p:ext uri="{BB962C8B-B14F-4D97-AF65-F5344CB8AC3E}">
        <p14:creationId xmlns:p14="http://schemas.microsoft.com/office/powerpoint/2010/main" val="2704351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126</a:t>
            </a:fld>
            <a:endParaRPr lang="en-US"/>
          </a:p>
        </p:txBody>
      </p:sp>
      <p:pic>
        <p:nvPicPr>
          <p:cNvPr id="3" name="Hình ảnh 2">
            <a:extLst>
              <a:ext uri="{FF2B5EF4-FFF2-40B4-BE49-F238E27FC236}">
                <a16:creationId xmlns:a16="http://schemas.microsoft.com/office/drawing/2014/main" id="{7ED253C3-49CA-0C5C-6BF4-2B8EAFF293B8}"/>
              </a:ext>
            </a:extLst>
          </p:cNvPr>
          <p:cNvPicPr>
            <a:picLocks noChangeAspect="1"/>
          </p:cNvPicPr>
          <p:nvPr/>
        </p:nvPicPr>
        <p:blipFill>
          <a:blip r:embed="rId2"/>
          <a:stretch>
            <a:fillRect/>
          </a:stretch>
        </p:blipFill>
        <p:spPr>
          <a:xfrm>
            <a:off x="4523053" y="2339671"/>
            <a:ext cx="2876951" cy="1676634"/>
          </a:xfrm>
          <a:prstGeom prst="rect">
            <a:avLst/>
          </a:prstGeom>
          <a:ln>
            <a:solidFill>
              <a:schemeClr val="tx1"/>
            </a:solidFill>
          </a:ln>
        </p:spPr>
      </p:pic>
    </p:spTree>
    <p:extLst>
      <p:ext uri="{BB962C8B-B14F-4D97-AF65-F5344CB8AC3E}">
        <p14:creationId xmlns:p14="http://schemas.microsoft.com/office/powerpoint/2010/main" val="23373104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127</a:t>
            </a:fld>
            <a:endParaRPr lang="en-US"/>
          </a:p>
        </p:txBody>
      </p:sp>
      <p:pic>
        <p:nvPicPr>
          <p:cNvPr id="3" name="Hình ảnh 2">
            <a:extLst>
              <a:ext uri="{FF2B5EF4-FFF2-40B4-BE49-F238E27FC236}">
                <a16:creationId xmlns:a16="http://schemas.microsoft.com/office/drawing/2014/main" id="{43793565-854F-2E46-6075-BE9A6B473945}"/>
              </a:ext>
            </a:extLst>
          </p:cNvPr>
          <p:cNvPicPr>
            <a:picLocks noChangeAspect="1"/>
          </p:cNvPicPr>
          <p:nvPr/>
        </p:nvPicPr>
        <p:blipFill>
          <a:blip r:embed="rId2"/>
          <a:stretch>
            <a:fillRect/>
          </a:stretch>
        </p:blipFill>
        <p:spPr>
          <a:xfrm>
            <a:off x="2776074" y="2533525"/>
            <a:ext cx="6639852" cy="1790950"/>
          </a:xfrm>
          <a:prstGeom prst="rect">
            <a:avLst/>
          </a:prstGeom>
          <a:ln>
            <a:solidFill>
              <a:schemeClr val="tx1"/>
            </a:solidFill>
          </a:ln>
        </p:spPr>
      </p:pic>
    </p:spTree>
    <p:extLst>
      <p:ext uri="{BB962C8B-B14F-4D97-AF65-F5344CB8AC3E}">
        <p14:creationId xmlns:p14="http://schemas.microsoft.com/office/powerpoint/2010/main" val="2733298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128</a:t>
            </a:fld>
            <a:endParaRPr lang="en-US"/>
          </a:p>
        </p:txBody>
      </p:sp>
    </p:spTree>
    <p:extLst>
      <p:ext uri="{BB962C8B-B14F-4D97-AF65-F5344CB8AC3E}">
        <p14:creationId xmlns:p14="http://schemas.microsoft.com/office/powerpoint/2010/main" val="2732884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129</a:t>
            </a:fld>
            <a:endParaRPr lang="en-US"/>
          </a:p>
        </p:txBody>
      </p:sp>
    </p:spTree>
    <p:extLst>
      <p:ext uri="{BB962C8B-B14F-4D97-AF65-F5344CB8AC3E}">
        <p14:creationId xmlns:p14="http://schemas.microsoft.com/office/powerpoint/2010/main" val="169353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3.</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8000" err="1">
                <a:solidFill>
                  <a:schemeClr val="bg1"/>
                </a:solidFill>
              </a:rPr>
              <a:t>POINTer</a:t>
            </a:r>
            <a:r>
              <a:rPr lang="en-US" sz="8000">
                <a:solidFill>
                  <a:schemeClr val="bg1"/>
                </a:solidFill>
              </a:rPr>
              <a:t> &amp; array</a:t>
            </a:r>
            <a:r>
              <a:rPr lang="en-US" sz="8000"/>
              <a:t>.</a:t>
            </a:r>
          </a:p>
        </p:txBody>
      </p:sp>
    </p:spTree>
    <p:extLst>
      <p:ext uri="{BB962C8B-B14F-4D97-AF65-F5344CB8AC3E}">
        <p14:creationId xmlns:p14="http://schemas.microsoft.com/office/powerpoint/2010/main" val="25293088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4274A74-86B3-5FCE-2802-4E9BCB7E6823}"/>
              </a:ext>
            </a:extLst>
          </p:cNvPr>
          <p:cNvSpPr>
            <a:spLocks noGrp="1"/>
          </p:cNvSpPr>
          <p:nvPr>
            <p:ph type="ctrTitle"/>
          </p:nvPr>
        </p:nvSpPr>
        <p:spPr>
          <a:xfrm>
            <a:off x="2926400" y="1207894"/>
            <a:ext cx="6339200" cy="2972000"/>
          </a:xfrm>
        </p:spPr>
        <p:txBody>
          <a:bodyPr/>
          <a:lstStyle/>
          <a:p>
            <a:r>
              <a:rPr lang="en-US"/>
              <a:t>The END</a:t>
            </a:r>
          </a:p>
        </p:txBody>
      </p:sp>
      <p:sp>
        <p:nvSpPr>
          <p:cNvPr id="3" name="Tiêu đề phụ 2">
            <a:extLst>
              <a:ext uri="{FF2B5EF4-FFF2-40B4-BE49-F238E27FC236}">
                <a16:creationId xmlns:a16="http://schemas.microsoft.com/office/drawing/2014/main" id="{93DA9DBB-30A3-4AB0-012D-0E795447AF41}"/>
              </a:ext>
            </a:extLst>
          </p:cNvPr>
          <p:cNvSpPr>
            <a:spLocks noGrp="1"/>
          </p:cNvSpPr>
          <p:nvPr>
            <p:ph type="subTitle" idx="1"/>
          </p:nvPr>
        </p:nvSpPr>
        <p:spPr>
          <a:xfrm>
            <a:off x="3150800" y="3761318"/>
            <a:ext cx="5890400" cy="492400"/>
          </a:xfrm>
        </p:spPr>
        <p:txBody>
          <a:bodyPr/>
          <a:lstStyle/>
          <a:p>
            <a:r>
              <a:rPr lang="en-US"/>
              <a:t>Thanks you for your listen !</a:t>
            </a:r>
          </a:p>
        </p:txBody>
      </p:sp>
    </p:spTree>
    <p:extLst>
      <p:ext uri="{BB962C8B-B14F-4D97-AF65-F5344CB8AC3E}">
        <p14:creationId xmlns:p14="http://schemas.microsoft.com/office/powerpoint/2010/main" val="208552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declare</a:t>
            </a:r>
            <a:endParaRPr lang="en-US" sz="1200"/>
          </a:p>
        </p:txBody>
      </p:sp>
      <p:sp>
        <p:nvSpPr>
          <p:cNvPr id="3" name="Hộp Văn bản 2">
            <a:extLst>
              <a:ext uri="{FF2B5EF4-FFF2-40B4-BE49-F238E27FC236}">
                <a16:creationId xmlns:a16="http://schemas.microsoft.com/office/drawing/2014/main" id="{0482E78F-9562-F918-CD8A-F0F84BFF7177}"/>
              </a:ext>
            </a:extLst>
          </p:cNvPr>
          <p:cNvSpPr txBox="1"/>
          <p:nvPr/>
        </p:nvSpPr>
        <p:spPr>
          <a:xfrm>
            <a:off x="114300" y="1315961"/>
            <a:ext cx="11963400" cy="353943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a:t>
            </a:r>
            <a:r>
              <a:rPr lang="en-US" sz="2800" b="1">
                <a:latin typeface="Calibri" panose="020F0502020204030204" pitchFamily="34" charset="0"/>
                <a:ea typeface="Calibri" panose="020F0502020204030204" pitchFamily="34" charset="0"/>
                <a:cs typeface="Calibri" panose="020F0502020204030204" pitchFamily="34" charset="0"/>
              </a:rPr>
              <a:t>pointer</a:t>
            </a:r>
            <a:r>
              <a:rPr lang="en-US" sz="2800">
                <a:latin typeface="Calibri" panose="020F0502020204030204" pitchFamily="34" charset="0"/>
                <a:ea typeface="Calibri" panose="020F0502020204030204" pitchFamily="34" charset="0"/>
                <a:cs typeface="Calibri" panose="020F0502020204030204" pitchFamily="34" charset="0"/>
              </a:rPr>
              <a:t> type variable holds the address of a data object or a function.</a:t>
            </a: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Note that the placement of the type qualifiers </a:t>
            </a:r>
            <a:r>
              <a:rPr lang="en-US" sz="2800" b="1">
                <a:latin typeface="Calibri" panose="020F0502020204030204" pitchFamily="34" charset="0"/>
                <a:ea typeface="Calibri" panose="020F0502020204030204" pitchFamily="34" charset="0"/>
                <a:cs typeface="Calibri" panose="020F0502020204030204" pitchFamily="34" charset="0"/>
              </a:rPr>
              <a:t>volatile</a:t>
            </a:r>
            <a:r>
              <a:rPr lang="en-US" sz="2800">
                <a:latin typeface="Calibri" panose="020F0502020204030204" pitchFamily="34" charset="0"/>
                <a:ea typeface="Calibri" panose="020F0502020204030204" pitchFamily="34" charset="0"/>
                <a:cs typeface="Calibri" panose="020F0502020204030204" pitchFamily="34" charset="0"/>
              </a:rPr>
              <a:t> and </a:t>
            </a:r>
            <a:r>
              <a:rPr lang="en-US" sz="2800" b="1">
                <a:latin typeface="Calibri" panose="020F0502020204030204" pitchFamily="34" charset="0"/>
                <a:ea typeface="Calibri" panose="020F0502020204030204" pitchFamily="34" charset="0"/>
                <a:cs typeface="Calibri" panose="020F0502020204030204" pitchFamily="34" charset="0"/>
              </a:rPr>
              <a:t>const </a:t>
            </a:r>
            <a:r>
              <a:rPr lang="en-US" sz="2800">
                <a:latin typeface="Calibri" panose="020F0502020204030204" pitchFamily="34" charset="0"/>
                <a:ea typeface="Calibri" panose="020F0502020204030204" pitchFamily="34" charset="0"/>
                <a:cs typeface="Calibri" panose="020F0502020204030204" pitchFamily="34" charset="0"/>
              </a:rPr>
              <a:t>affects the semantics of a pointer declaration. </a:t>
            </a:r>
          </a:p>
          <a:p>
            <a:r>
              <a:rPr lang="en-US" sz="2800">
                <a:latin typeface="Calibri" panose="020F0502020204030204" pitchFamily="34" charset="0"/>
                <a:ea typeface="Calibri" panose="020F0502020204030204" pitchFamily="34" charset="0"/>
                <a:cs typeface="Calibri" panose="020F0502020204030204" pitchFamily="34" charset="0"/>
              </a:rPr>
              <a:t>If either of the qualifiers appears before the *, the declarator describes a </a:t>
            </a:r>
            <a:r>
              <a:rPr lang="en-US" sz="2800" b="1">
                <a:latin typeface="Calibri" panose="020F0502020204030204" pitchFamily="34" charset="0"/>
                <a:ea typeface="Calibri" panose="020F0502020204030204" pitchFamily="34" charset="0"/>
                <a:cs typeface="Calibri" panose="020F0502020204030204" pitchFamily="34" charset="0"/>
              </a:rPr>
              <a:t>pointer</a:t>
            </a:r>
            <a:r>
              <a:rPr lang="en-US" sz="2800">
                <a:latin typeface="Calibri" panose="020F0502020204030204" pitchFamily="34" charset="0"/>
                <a:ea typeface="Calibri" panose="020F0502020204030204" pitchFamily="34" charset="0"/>
                <a:cs typeface="Calibri" panose="020F0502020204030204" pitchFamily="34" charset="0"/>
              </a:rPr>
              <a:t> to a </a:t>
            </a:r>
            <a:r>
              <a:rPr lang="en-US" sz="2800" b="1">
                <a:latin typeface="Calibri" panose="020F0502020204030204" pitchFamily="34" charset="0"/>
                <a:ea typeface="Calibri" panose="020F0502020204030204" pitchFamily="34" charset="0"/>
                <a:cs typeface="Calibri" panose="020F0502020204030204" pitchFamily="34" charset="0"/>
              </a:rPr>
              <a:t>type-qualified object</a:t>
            </a:r>
            <a:r>
              <a:rPr lang="en-US" sz="2800">
                <a:latin typeface="Calibri" panose="020F0502020204030204" pitchFamily="34" charset="0"/>
                <a:ea typeface="Calibri" panose="020F0502020204030204" pitchFamily="34" charset="0"/>
                <a:cs typeface="Calibri" panose="020F0502020204030204" pitchFamily="34" charset="0"/>
              </a:rPr>
              <a:t>. If either of the qualifiers appears between the * and the identifier, the declarator describes a </a:t>
            </a:r>
            <a:r>
              <a:rPr lang="en-US" sz="2800" b="1">
                <a:latin typeface="Calibri" panose="020F0502020204030204" pitchFamily="34" charset="0"/>
                <a:ea typeface="Calibri" panose="020F0502020204030204" pitchFamily="34" charset="0"/>
                <a:cs typeface="Calibri" panose="020F0502020204030204" pitchFamily="34" charset="0"/>
              </a:rPr>
              <a:t>type-qualifed pointer</a:t>
            </a:r>
            <a:r>
              <a:rPr lang="en-US" sz="2800">
                <a:latin typeface="Calibri" panose="020F0502020204030204" pitchFamily="34" charset="0"/>
                <a:ea typeface="Calibri" panose="020F0502020204030204" pitchFamily="34" charset="0"/>
                <a:cs typeface="Calibri" panose="020F0502020204030204" pitchFamily="34" charset="0"/>
              </a:rPr>
              <a:t>.</a:t>
            </a:r>
          </a:p>
          <a:p>
            <a:endParaRPr lang="en-US" sz="2800">
              <a:latin typeface="Calibri" panose="020F0502020204030204" pitchFamily="34" charset="0"/>
              <a:ea typeface="Calibri" panose="020F0502020204030204" pitchFamily="34" charset="0"/>
              <a:cs typeface="Calibri" panose="020F0502020204030204" pitchFamily="34" charset="0"/>
            </a:endParaRPr>
          </a:p>
        </p:txBody>
      </p:sp>
      <p:sp>
        <p:nvSpPr>
          <p:cNvPr id="9" name="Hộp Văn bản 8">
            <a:extLst>
              <a:ext uri="{FF2B5EF4-FFF2-40B4-BE49-F238E27FC236}">
                <a16:creationId xmlns:a16="http://schemas.microsoft.com/office/drawing/2014/main" id="{AB70FB84-FE24-45F3-A971-AAE43EB4F7EF}"/>
              </a:ext>
            </a:extLst>
          </p:cNvPr>
          <p:cNvSpPr txBox="1"/>
          <p:nvPr/>
        </p:nvSpPr>
        <p:spPr>
          <a:xfrm>
            <a:off x="114300" y="4855391"/>
            <a:ext cx="11830050"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a:t>
            </a:r>
            <a:r>
              <a:rPr lang="en-US" sz="2800">
                <a:latin typeface="Calibri" panose="020F0502020204030204" pitchFamily="34" charset="0"/>
                <a:ea typeface="Calibri" panose="020F0502020204030204" pitchFamily="34" charset="0"/>
                <a:cs typeface="Calibri" panose="020F0502020204030204" pitchFamily="34" charset="0"/>
              </a:rPr>
              <a:t> is a address value and store in memory by 64-bits or 32-bits (depend on OS), same as type long long int</a:t>
            </a:r>
          </a:p>
        </p:txBody>
      </p:sp>
    </p:spTree>
    <p:extLst>
      <p:ext uri="{BB962C8B-B14F-4D97-AF65-F5344CB8AC3E}">
        <p14:creationId xmlns:p14="http://schemas.microsoft.com/office/powerpoint/2010/main" val="233985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declare</a:t>
            </a:r>
            <a:endParaRPr lang="en-US" sz="1200"/>
          </a:p>
        </p:txBody>
      </p:sp>
      <p:pic>
        <p:nvPicPr>
          <p:cNvPr id="7" name="Hình ảnh 6">
            <a:extLst>
              <a:ext uri="{FF2B5EF4-FFF2-40B4-BE49-F238E27FC236}">
                <a16:creationId xmlns:a16="http://schemas.microsoft.com/office/drawing/2014/main" id="{4881ADA5-68F8-2C34-C7C9-3A4CD1526A0A}"/>
              </a:ext>
            </a:extLst>
          </p:cNvPr>
          <p:cNvPicPr>
            <a:picLocks noChangeAspect="1"/>
          </p:cNvPicPr>
          <p:nvPr/>
        </p:nvPicPr>
        <p:blipFill>
          <a:blip r:embed="rId3"/>
          <a:stretch>
            <a:fillRect/>
          </a:stretch>
        </p:blipFill>
        <p:spPr>
          <a:xfrm>
            <a:off x="0" y="1364571"/>
            <a:ext cx="12191999" cy="4902879"/>
          </a:xfrm>
          <a:prstGeom prst="rect">
            <a:avLst/>
          </a:prstGeom>
        </p:spPr>
      </p:pic>
    </p:spTree>
    <p:extLst>
      <p:ext uri="{BB962C8B-B14F-4D97-AF65-F5344CB8AC3E}">
        <p14:creationId xmlns:p14="http://schemas.microsoft.com/office/powerpoint/2010/main" val="220844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Hình ảnh 16">
            <a:extLst>
              <a:ext uri="{FF2B5EF4-FFF2-40B4-BE49-F238E27FC236}">
                <a16:creationId xmlns:a16="http://schemas.microsoft.com/office/drawing/2014/main" id="{0DAF6630-C483-A339-A35E-F39F1ECF4556}"/>
              </a:ext>
            </a:extLst>
          </p:cNvPr>
          <p:cNvPicPr>
            <a:picLocks noChangeAspect="1"/>
          </p:cNvPicPr>
          <p:nvPr/>
        </p:nvPicPr>
        <p:blipFill>
          <a:blip r:embed="rId3"/>
          <a:stretch>
            <a:fillRect/>
          </a:stretch>
        </p:blipFill>
        <p:spPr>
          <a:xfrm>
            <a:off x="8596902" y="1276651"/>
            <a:ext cx="3595098" cy="1176276"/>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const pointer declare</a:t>
            </a:r>
            <a:endParaRPr lang="en-US" sz="1200"/>
          </a:p>
        </p:txBody>
      </p:sp>
      <p:pic>
        <p:nvPicPr>
          <p:cNvPr id="11" name="Hình ảnh 10">
            <a:extLst>
              <a:ext uri="{FF2B5EF4-FFF2-40B4-BE49-F238E27FC236}">
                <a16:creationId xmlns:a16="http://schemas.microsoft.com/office/drawing/2014/main" id="{0FBF5CAE-8164-52F2-5DCA-A9FFFB7174C8}"/>
              </a:ext>
            </a:extLst>
          </p:cNvPr>
          <p:cNvPicPr>
            <a:picLocks noChangeAspect="1"/>
          </p:cNvPicPr>
          <p:nvPr/>
        </p:nvPicPr>
        <p:blipFill>
          <a:blip r:embed="rId4"/>
          <a:stretch>
            <a:fillRect/>
          </a:stretch>
        </p:blipFill>
        <p:spPr>
          <a:xfrm>
            <a:off x="0" y="1128774"/>
            <a:ext cx="8591550" cy="4318666"/>
          </a:xfrm>
          <a:prstGeom prst="rect">
            <a:avLst/>
          </a:prstGeom>
        </p:spPr>
      </p:pic>
      <p:cxnSp>
        <p:nvCxnSpPr>
          <p:cNvPr id="15" name="Đường kết nối Mũi tên Thẳng 14">
            <a:extLst>
              <a:ext uri="{FF2B5EF4-FFF2-40B4-BE49-F238E27FC236}">
                <a16:creationId xmlns:a16="http://schemas.microsoft.com/office/drawing/2014/main" id="{6190017F-71DF-510D-FDD6-827C7BB26069}"/>
              </a:ext>
            </a:extLst>
          </p:cNvPr>
          <p:cNvCxnSpPr>
            <a:cxnSpLocks/>
          </p:cNvCxnSpPr>
          <p:nvPr/>
        </p:nvCxnSpPr>
        <p:spPr>
          <a:xfrm flipV="1">
            <a:off x="8020050" y="1588993"/>
            <a:ext cx="571500" cy="193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Hình ảnh 19">
            <a:extLst>
              <a:ext uri="{FF2B5EF4-FFF2-40B4-BE49-F238E27FC236}">
                <a16:creationId xmlns:a16="http://schemas.microsoft.com/office/drawing/2014/main" id="{EBAEBE04-CF65-46E8-D297-BD3C148FA1BA}"/>
              </a:ext>
            </a:extLst>
          </p:cNvPr>
          <p:cNvPicPr>
            <a:picLocks noChangeAspect="1"/>
          </p:cNvPicPr>
          <p:nvPr/>
        </p:nvPicPr>
        <p:blipFill>
          <a:blip r:embed="rId5"/>
          <a:stretch>
            <a:fillRect/>
          </a:stretch>
        </p:blipFill>
        <p:spPr>
          <a:xfrm>
            <a:off x="8591550" y="2857827"/>
            <a:ext cx="3600450" cy="1096501"/>
          </a:xfrm>
          <a:prstGeom prst="rect">
            <a:avLst/>
          </a:prstGeom>
        </p:spPr>
      </p:pic>
      <p:cxnSp>
        <p:nvCxnSpPr>
          <p:cNvPr id="21" name="Đường kết nối Mũi tên Thẳng 20">
            <a:extLst>
              <a:ext uri="{FF2B5EF4-FFF2-40B4-BE49-F238E27FC236}">
                <a16:creationId xmlns:a16="http://schemas.microsoft.com/office/drawing/2014/main" id="{B86E0E8B-2B57-A379-C0C6-7D42BB08E22B}"/>
              </a:ext>
            </a:extLst>
          </p:cNvPr>
          <p:cNvCxnSpPr>
            <a:cxnSpLocks/>
          </p:cNvCxnSpPr>
          <p:nvPr/>
        </p:nvCxnSpPr>
        <p:spPr>
          <a:xfrm>
            <a:off x="8020050" y="3067050"/>
            <a:ext cx="5715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5" name="Hình ảnh 24">
            <a:extLst>
              <a:ext uri="{FF2B5EF4-FFF2-40B4-BE49-F238E27FC236}">
                <a16:creationId xmlns:a16="http://schemas.microsoft.com/office/drawing/2014/main" id="{47F1C355-14BD-37CD-5154-6E14998D57E7}"/>
              </a:ext>
            </a:extLst>
          </p:cNvPr>
          <p:cNvPicPr>
            <a:picLocks noChangeAspect="1"/>
          </p:cNvPicPr>
          <p:nvPr/>
        </p:nvPicPr>
        <p:blipFill>
          <a:blip r:embed="rId6"/>
          <a:stretch>
            <a:fillRect/>
          </a:stretch>
        </p:blipFill>
        <p:spPr>
          <a:xfrm>
            <a:off x="8534400" y="4449628"/>
            <a:ext cx="3657600" cy="1053630"/>
          </a:xfrm>
          <a:prstGeom prst="rect">
            <a:avLst/>
          </a:prstGeom>
        </p:spPr>
      </p:pic>
      <p:cxnSp>
        <p:nvCxnSpPr>
          <p:cNvPr id="26" name="Đường kết nối Mũi tên Thẳng 25">
            <a:extLst>
              <a:ext uri="{FF2B5EF4-FFF2-40B4-BE49-F238E27FC236}">
                <a16:creationId xmlns:a16="http://schemas.microsoft.com/office/drawing/2014/main" id="{6EE26D73-8914-893F-B450-298BD2A5F493}"/>
              </a:ext>
            </a:extLst>
          </p:cNvPr>
          <p:cNvCxnSpPr>
            <a:cxnSpLocks/>
          </p:cNvCxnSpPr>
          <p:nvPr/>
        </p:nvCxnSpPr>
        <p:spPr>
          <a:xfrm>
            <a:off x="8229600" y="4229100"/>
            <a:ext cx="571500" cy="2205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2" name="Hình ảnh 31">
            <a:extLst>
              <a:ext uri="{FF2B5EF4-FFF2-40B4-BE49-F238E27FC236}">
                <a16:creationId xmlns:a16="http://schemas.microsoft.com/office/drawing/2014/main" id="{B060B197-1F78-A52B-0B64-24A72F05473C}"/>
              </a:ext>
            </a:extLst>
          </p:cNvPr>
          <p:cNvPicPr>
            <a:picLocks noChangeAspect="1"/>
          </p:cNvPicPr>
          <p:nvPr/>
        </p:nvPicPr>
        <p:blipFill>
          <a:blip r:embed="rId7"/>
          <a:stretch>
            <a:fillRect/>
          </a:stretch>
        </p:blipFill>
        <p:spPr>
          <a:xfrm>
            <a:off x="3218336" y="5892604"/>
            <a:ext cx="5755328" cy="457200"/>
          </a:xfrm>
          <a:prstGeom prst="rect">
            <a:avLst/>
          </a:prstGeom>
        </p:spPr>
      </p:pic>
    </p:spTree>
    <p:extLst>
      <p:ext uri="{BB962C8B-B14F-4D97-AF65-F5344CB8AC3E}">
        <p14:creationId xmlns:p14="http://schemas.microsoft.com/office/powerpoint/2010/main" val="3909993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void pointer declare</a:t>
            </a:r>
            <a:endParaRPr lang="en-US" sz="1200"/>
          </a:p>
        </p:txBody>
      </p:sp>
      <p:pic>
        <p:nvPicPr>
          <p:cNvPr id="8" name="Hình ảnh 7">
            <a:extLst>
              <a:ext uri="{FF2B5EF4-FFF2-40B4-BE49-F238E27FC236}">
                <a16:creationId xmlns:a16="http://schemas.microsoft.com/office/drawing/2014/main" id="{FC49058E-9E1F-EF65-D1A8-4A61BE2FA608}"/>
              </a:ext>
            </a:extLst>
          </p:cNvPr>
          <p:cNvPicPr>
            <a:picLocks noChangeAspect="1"/>
          </p:cNvPicPr>
          <p:nvPr/>
        </p:nvPicPr>
        <p:blipFill>
          <a:blip r:embed="rId3"/>
          <a:stretch>
            <a:fillRect/>
          </a:stretch>
        </p:blipFill>
        <p:spPr>
          <a:xfrm>
            <a:off x="299916" y="2233308"/>
            <a:ext cx="4175389" cy="1614791"/>
          </a:xfrm>
          <a:prstGeom prst="rect">
            <a:avLst/>
          </a:prstGeom>
        </p:spPr>
      </p:pic>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11963400"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Void pointer </a:t>
            </a:r>
            <a:r>
              <a:rPr lang="en-US" sz="2800">
                <a:latin typeface="Calibri" panose="020F0502020204030204" pitchFamily="34" charset="0"/>
                <a:ea typeface="Calibri" panose="020F0502020204030204" pitchFamily="34" charset="0"/>
                <a:cs typeface="Calibri" panose="020F0502020204030204" pitchFamily="34" charset="0"/>
              </a:rPr>
              <a:t>hold a address but couldn’t read or write value pointed.</a:t>
            </a:r>
          </a:p>
          <a:p>
            <a:r>
              <a:rPr lang="en-US" sz="2800">
                <a:latin typeface="Calibri" panose="020F0502020204030204" pitchFamily="34" charset="0"/>
                <a:ea typeface="Calibri" panose="020F0502020204030204" pitchFamily="34" charset="0"/>
                <a:cs typeface="Calibri" panose="020F0502020204030204" pitchFamily="34" charset="0"/>
              </a:rPr>
              <a:t>User can casting type of </a:t>
            </a:r>
            <a:r>
              <a:rPr lang="en-US" sz="2800" b="1">
                <a:latin typeface="Calibri" panose="020F0502020204030204" pitchFamily="34" charset="0"/>
                <a:ea typeface="Calibri" panose="020F0502020204030204" pitchFamily="34" charset="0"/>
                <a:cs typeface="Calibri" panose="020F0502020204030204" pitchFamily="34" charset="0"/>
              </a:rPr>
              <a:t>void pointer</a:t>
            </a:r>
            <a:r>
              <a:rPr lang="en-US" sz="2800">
                <a:latin typeface="Calibri" panose="020F0502020204030204" pitchFamily="34" charset="0"/>
                <a:ea typeface="Calibri" panose="020F0502020204030204" pitchFamily="34" charset="0"/>
                <a:cs typeface="Calibri" panose="020F0502020204030204" pitchFamily="34" charset="0"/>
              </a:rPr>
              <a:t> to using.</a:t>
            </a:r>
          </a:p>
          <a:p>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12" name="Hình ảnh 11">
            <a:extLst>
              <a:ext uri="{FF2B5EF4-FFF2-40B4-BE49-F238E27FC236}">
                <a16:creationId xmlns:a16="http://schemas.microsoft.com/office/drawing/2014/main" id="{5BC7948F-C67D-9F20-A682-192FA77A1895}"/>
              </a:ext>
            </a:extLst>
          </p:cNvPr>
          <p:cNvPicPr>
            <a:picLocks noChangeAspect="1"/>
          </p:cNvPicPr>
          <p:nvPr/>
        </p:nvPicPr>
        <p:blipFill>
          <a:blip r:embed="rId4"/>
          <a:stretch>
            <a:fillRect/>
          </a:stretch>
        </p:blipFill>
        <p:spPr>
          <a:xfrm>
            <a:off x="4542286" y="2062406"/>
            <a:ext cx="7649714" cy="1919591"/>
          </a:xfrm>
          <a:prstGeom prst="rect">
            <a:avLst/>
          </a:prstGeom>
        </p:spPr>
      </p:pic>
      <p:pic>
        <p:nvPicPr>
          <p:cNvPr id="14" name="Hình ảnh 13">
            <a:extLst>
              <a:ext uri="{FF2B5EF4-FFF2-40B4-BE49-F238E27FC236}">
                <a16:creationId xmlns:a16="http://schemas.microsoft.com/office/drawing/2014/main" id="{A0120893-A4A9-1DB6-DF8C-75B47B3AD6BB}"/>
              </a:ext>
            </a:extLst>
          </p:cNvPr>
          <p:cNvPicPr>
            <a:picLocks noChangeAspect="1"/>
          </p:cNvPicPr>
          <p:nvPr/>
        </p:nvPicPr>
        <p:blipFill>
          <a:blip r:embed="rId5"/>
          <a:stretch>
            <a:fillRect/>
          </a:stretch>
        </p:blipFill>
        <p:spPr>
          <a:xfrm>
            <a:off x="7134122" y="4817258"/>
            <a:ext cx="2729592" cy="1347071"/>
          </a:xfrm>
          <a:prstGeom prst="rect">
            <a:avLst/>
          </a:prstGeom>
        </p:spPr>
      </p:pic>
      <p:pic>
        <p:nvPicPr>
          <p:cNvPr id="18" name="Hình ảnh 17">
            <a:extLst>
              <a:ext uri="{FF2B5EF4-FFF2-40B4-BE49-F238E27FC236}">
                <a16:creationId xmlns:a16="http://schemas.microsoft.com/office/drawing/2014/main" id="{22A5FA88-1250-F227-6B80-30BE23CACFD6}"/>
              </a:ext>
            </a:extLst>
          </p:cNvPr>
          <p:cNvPicPr>
            <a:picLocks noChangeAspect="1"/>
          </p:cNvPicPr>
          <p:nvPr/>
        </p:nvPicPr>
        <p:blipFill>
          <a:blip r:embed="rId6"/>
          <a:stretch>
            <a:fillRect/>
          </a:stretch>
        </p:blipFill>
        <p:spPr>
          <a:xfrm>
            <a:off x="299916" y="4544075"/>
            <a:ext cx="4926178" cy="1794809"/>
          </a:xfrm>
          <a:prstGeom prst="rect">
            <a:avLst/>
          </a:prstGeom>
        </p:spPr>
      </p:pic>
      <p:cxnSp>
        <p:nvCxnSpPr>
          <p:cNvPr id="19" name="Đường kết nối Mũi tên Thẳng 18">
            <a:extLst>
              <a:ext uri="{FF2B5EF4-FFF2-40B4-BE49-F238E27FC236}">
                <a16:creationId xmlns:a16="http://schemas.microsoft.com/office/drawing/2014/main" id="{9B668AB4-35A1-56C6-C82A-8C3DF0F5EFE9}"/>
              </a:ext>
            </a:extLst>
          </p:cNvPr>
          <p:cNvCxnSpPr>
            <a:cxnSpLocks/>
            <a:endCxn id="12" idx="1"/>
          </p:cNvCxnSpPr>
          <p:nvPr/>
        </p:nvCxnSpPr>
        <p:spPr>
          <a:xfrm>
            <a:off x="4089421" y="3009326"/>
            <a:ext cx="452865" cy="12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AEFA26A9-56E0-ABEA-38F1-E2C92200E46A}"/>
              </a:ext>
            </a:extLst>
          </p:cNvPr>
          <p:cNvCxnSpPr>
            <a:cxnSpLocks/>
            <a:stCxn id="18" idx="3"/>
            <a:endCxn id="14" idx="1"/>
          </p:cNvCxnSpPr>
          <p:nvPr/>
        </p:nvCxnSpPr>
        <p:spPr>
          <a:xfrm>
            <a:off x="5226094" y="5441480"/>
            <a:ext cx="1908028" cy="49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3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Null pointer vs. void pointer </a:t>
            </a:r>
            <a:endParaRPr lang="en-US" sz="1200"/>
          </a:p>
        </p:txBody>
      </p:sp>
      <p:pic>
        <p:nvPicPr>
          <p:cNvPr id="7" name="Hình ảnh 6">
            <a:extLst>
              <a:ext uri="{FF2B5EF4-FFF2-40B4-BE49-F238E27FC236}">
                <a16:creationId xmlns:a16="http://schemas.microsoft.com/office/drawing/2014/main" id="{2A5B27EA-9C25-D94E-1E96-93A77660F23D}"/>
              </a:ext>
            </a:extLst>
          </p:cNvPr>
          <p:cNvPicPr>
            <a:picLocks noChangeAspect="1"/>
          </p:cNvPicPr>
          <p:nvPr/>
        </p:nvPicPr>
        <p:blipFill>
          <a:blip r:embed="rId3"/>
          <a:stretch>
            <a:fillRect/>
          </a:stretch>
        </p:blipFill>
        <p:spPr>
          <a:xfrm>
            <a:off x="1222606" y="1067948"/>
            <a:ext cx="9746788" cy="5202863"/>
          </a:xfrm>
          <a:prstGeom prst="rect">
            <a:avLst/>
          </a:prstGeom>
        </p:spPr>
      </p:pic>
    </p:spTree>
    <p:extLst>
      <p:ext uri="{BB962C8B-B14F-4D97-AF65-F5344CB8AC3E}">
        <p14:creationId xmlns:p14="http://schemas.microsoft.com/office/powerpoint/2010/main" val="200173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dangling pointer </a:t>
            </a:r>
            <a:endParaRPr lang="en-US" sz="1200"/>
          </a:p>
        </p:txBody>
      </p:sp>
      <p:sp>
        <p:nvSpPr>
          <p:cNvPr id="4" name="Hộp Văn bản 3">
            <a:extLst>
              <a:ext uri="{FF2B5EF4-FFF2-40B4-BE49-F238E27FC236}">
                <a16:creationId xmlns:a16="http://schemas.microsoft.com/office/drawing/2014/main" id="{856CBC69-C0BB-0240-FB08-9CFE0EE9255F}"/>
              </a:ext>
            </a:extLst>
          </p:cNvPr>
          <p:cNvSpPr txBox="1"/>
          <p:nvPr/>
        </p:nvSpPr>
        <p:spPr>
          <a:xfrm>
            <a:off x="0" y="788894"/>
            <a:ext cx="12192000" cy="1815882"/>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A Pointer </a:t>
            </a:r>
            <a:r>
              <a:rPr lang="en-US" sz="2800">
                <a:latin typeface="Calibri" panose="020F0502020204030204" pitchFamily="34" charset="0"/>
                <a:ea typeface="Calibri" panose="020F0502020204030204" pitchFamily="34" charset="0"/>
                <a:cs typeface="Calibri" panose="020F0502020204030204" pitchFamily="34" charset="0"/>
              </a:rPr>
              <a:t>pointing to a memory location that has been deleted (or freed) is called a </a:t>
            </a:r>
            <a:r>
              <a:rPr lang="en-US" sz="2800" b="1">
                <a:latin typeface="Calibri" panose="020F0502020204030204" pitchFamily="34" charset="0"/>
                <a:ea typeface="Calibri" panose="020F0502020204030204" pitchFamily="34" charset="0"/>
                <a:cs typeface="Calibri" panose="020F0502020204030204" pitchFamily="34" charset="0"/>
              </a:rPr>
              <a:t>dangling pointer</a:t>
            </a:r>
            <a:r>
              <a:rPr lang="en-US" sz="2800">
                <a:latin typeface="Calibri" panose="020F0502020204030204" pitchFamily="34" charset="0"/>
                <a:ea typeface="Calibri" panose="020F0502020204030204" pitchFamily="34" charset="0"/>
                <a:cs typeface="Calibri" panose="020F0502020204030204" pitchFamily="34" charset="0"/>
              </a:rPr>
              <a:t>. </a:t>
            </a:r>
          </a:p>
          <a:p>
            <a:r>
              <a:rPr lang="en-US" sz="2800">
                <a:latin typeface="Calibri" panose="020F0502020204030204" pitchFamily="34" charset="0"/>
                <a:ea typeface="Calibri" panose="020F0502020204030204" pitchFamily="34" charset="0"/>
                <a:cs typeface="Calibri" panose="020F0502020204030204" pitchFamily="34" charset="0"/>
              </a:rPr>
              <a:t>Such a situation can lead to unexpected behavior in the program and also serve as a source of bugs in C programs.</a:t>
            </a:r>
          </a:p>
        </p:txBody>
      </p:sp>
      <p:pic>
        <p:nvPicPr>
          <p:cNvPr id="12" name="Hình ảnh 11">
            <a:extLst>
              <a:ext uri="{FF2B5EF4-FFF2-40B4-BE49-F238E27FC236}">
                <a16:creationId xmlns:a16="http://schemas.microsoft.com/office/drawing/2014/main" id="{FAAAAAFD-75A9-C811-136F-8253117483FA}"/>
              </a:ext>
            </a:extLst>
          </p:cNvPr>
          <p:cNvPicPr>
            <a:picLocks noChangeAspect="1"/>
          </p:cNvPicPr>
          <p:nvPr/>
        </p:nvPicPr>
        <p:blipFill>
          <a:blip r:embed="rId3"/>
          <a:stretch>
            <a:fillRect/>
          </a:stretch>
        </p:blipFill>
        <p:spPr>
          <a:xfrm>
            <a:off x="149503" y="2604776"/>
            <a:ext cx="5803109" cy="2386324"/>
          </a:xfrm>
          <a:prstGeom prst="rect">
            <a:avLst/>
          </a:prstGeom>
        </p:spPr>
      </p:pic>
      <p:pic>
        <p:nvPicPr>
          <p:cNvPr id="16" name="Hình ảnh 15">
            <a:extLst>
              <a:ext uri="{FF2B5EF4-FFF2-40B4-BE49-F238E27FC236}">
                <a16:creationId xmlns:a16="http://schemas.microsoft.com/office/drawing/2014/main" id="{ACF4191F-834C-BF16-9A35-C44D12E2B720}"/>
              </a:ext>
            </a:extLst>
          </p:cNvPr>
          <p:cNvPicPr>
            <a:picLocks noChangeAspect="1"/>
          </p:cNvPicPr>
          <p:nvPr/>
        </p:nvPicPr>
        <p:blipFill>
          <a:blip r:embed="rId4"/>
          <a:stretch>
            <a:fillRect/>
          </a:stretch>
        </p:blipFill>
        <p:spPr>
          <a:xfrm>
            <a:off x="229955" y="5249619"/>
            <a:ext cx="2842309" cy="1159362"/>
          </a:xfrm>
          <a:prstGeom prst="rect">
            <a:avLst/>
          </a:prstGeom>
        </p:spPr>
      </p:pic>
      <p:pic>
        <p:nvPicPr>
          <p:cNvPr id="18" name="Hình ảnh 17">
            <a:extLst>
              <a:ext uri="{FF2B5EF4-FFF2-40B4-BE49-F238E27FC236}">
                <a16:creationId xmlns:a16="http://schemas.microsoft.com/office/drawing/2014/main" id="{91597906-6C2E-3C8B-24AB-23EC19B50C03}"/>
              </a:ext>
            </a:extLst>
          </p:cNvPr>
          <p:cNvPicPr>
            <a:picLocks noChangeAspect="1"/>
          </p:cNvPicPr>
          <p:nvPr/>
        </p:nvPicPr>
        <p:blipFill>
          <a:blip r:embed="rId5"/>
          <a:stretch>
            <a:fillRect/>
          </a:stretch>
        </p:blipFill>
        <p:spPr>
          <a:xfrm>
            <a:off x="3143958" y="5236746"/>
            <a:ext cx="2880348" cy="1172235"/>
          </a:xfrm>
          <a:prstGeom prst="rect">
            <a:avLst/>
          </a:prstGeom>
        </p:spPr>
      </p:pic>
      <p:cxnSp>
        <p:nvCxnSpPr>
          <p:cNvPr id="19" name="Đường kết nối Mũi tên Thẳng 18">
            <a:extLst>
              <a:ext uri="{FF2B5EF4-FFF2-40B4-BE49-F238E27FC236}">
                <a16:creationId xmlns:a16="http://schemas.microsoft.com/office/drawing/2014/main" id="{0162CD59-EA42-1513-2137-4356C6C834EC}"/>
              </a:ext>
            </a:extLst>
          </p:cNvPr>
          <p:cNvCxnSpPr>
            <a:cxnSpLocks/>
            <a:stCxn id="12" idx="2"/>
            <a:endCxn id="16" idx="0"/>
          </p:cNvCxnSpPr>
          <p:nvPr/>
        </p:nvCxnSpPr>
        <p:spPr>
          <a:xfrm flipH="1">
            <a:off x="1651110" y="4991100"/>
            <a:ext cx="1399948" cy="258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6F0310CD-BF5B-119E-69B2-E4D3A8060602}"/>
              </a:ext>
            </a:extLst>
          </p:cNvPr>
          <p:cNvCxnSpPr>
            <a:cxnSpLocks/>
            <a:stCxn id="30" idx="2"/>
          </p:cNvCxnSpPr>
          <p:nvPr/>
        </p:nvCxnSpPr>
        <p:spPr>
          <a:xfrm flipH="1">
            <a:off x="5952612" y="5897317"/>
            <a:ext cx="3166038" cy="245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Hình ảnh 29">
            <a:extLst>
              <a:ext uri="{FF2B5EF4-FFF2-40B4-BE49-F238E27FC236}">
                <a16:creationId xmlns:a16="http://schemas.microsoft.com/office/drawing/2014/main" id="{2CA19326-1880-A87D-5C5F-51226E63444E}"/>
              </a:ext>
            </a:extLst>
          </p:cNvPr>
          <p:cNvPicPr>
            <a:picLocks noChangeAspect="1"/>
          </p:cNvPicPr>
          <p:nvPr/>
        </p:nvPicPr>
        <p:blipFill>
          <a:blip r:embed="rId6"/>
          <a:stretch>
            <a:fillRect/>
          </a:stretch>
        </p:blipFill>
        <p:spPr>
          <a:xfrm>
            <a:off x="6096210" y="2083512"/>
            <a:ext cx="6044880" cy="3813805"/>
          </a:xfrm>
          <a:prstGeom prst="rect">
            <a:avLst/>
          </a:prstGeom>
        </p:spPr>
      </p:pic>
    </p:spTree>
    <p:extLst>
      <p:ext uri="{BB962C8B-B14F-4D97-AF65-F5344CB8AC3E}">
        <p14:creationId xmlns:p14="http://schemas.microsoft.com/office/powerpoint/2010/main" val="277831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438150" y="2531200"/>
            <a:ext cx="3175050" cy="179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300"/>
              <a:buNone/>
            </a:pPr>
            <a:r>
              <a:rPr lang="en-US"/>
              <a:t>Table of contents</a:t>
            </a:r>
            <a:endParaRPr/>
          </a:p>
        </p:txBody>
      </p:sp>
      <p:sp>
        <p:nvSpPr>
          <p:cNvPr id="112" name="Google Shape;112;p2"/>
          <p:cNvSpPr txBox="1">
            <a:spLocks noGrp="1"/>
          </p:cNvSpPr>
          <p:nvPr>
            <p:ph type="subTitle" idx="1"/>
          </p:nvPr>
        </p:nvSpPr>
        <p:spPr>
          <a:xfrm>
            <a:off x="4358551" y="2097741"/>
            <a:ext cx="7241777" cy="2635624"/>
          </a:xfrm>
          <a:prstGeom prst="rect">
            <a:avLst/>
          </a:prstGeom>
          <a:noFill/>
          <a:ln>
            <a:noFill/>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None/>
            </a:pPr>
            <a:r>
              <a:rPr lang="en-US" sz="2800" spc="180">
                <a:solidFill>
                  <a:schemeClr val="accent6">
                    <a:lumMod val="60000"/>
                    <a:lumOff val="40000"/>
                  </a:schemeClr>
                </a:solidFill>
              </a:rPr>
              <a:t>1. Memory layout*</a:t>
            </a:r>
          </a:p>
          <a:p>
            <a:pPr marL="457200" lvl="0" indent="-342900" algn="l" rtl="0">
              <a:lnSpc>
                <a:spcPct val="100000"/>
              </a:lnSpc>
              <a:spcBef>
                <a:spcPts val="0"/>
              </a:spcBef>
              <a:spcAft>
                <a:spcPts val="0"/>
              </a:spcAft>
              <a:buSzPts val="1800"/>
              <a:buNone/>
            </a:pPr>
            <a:r>
              <a:rPr lang="en-US" sz="2800" spc="180">
                <a:solidFill>
                  <a:schemeClr val="bg1"/>
                </a:solidFill>
              </a:rPr>
              <a:t>2. Variable and operator*</a:t>
            </a:r>
          </a:p>
          <a:p>
            <a:pPr marL="457200" lvl="0" indent="-342900" algn="l" rtl="0">
              <a:lnSpc>
                <a:spcPct val="100000"/>
              </a:lnSpc>
              <a:spcBef>
                <a:spcPts val="0"/>
              </a:spcBef>
              <a:spcAft>
                <a:spcPts val="0"/>
              </a:spcAft>
              <a:buSzPts val="1800"/>
              <a:buNone/>
            </a:pPr>
            <a:r>
              <a:rPr lang="en-US" sz="2800" spc="180"/>
              <a:t>3. Pointer &amp; Array</a:t>
            </a:r>
          </a:p>
          <a:p>
            <a:pPr marL="457200" lvl="0" indent="-342900" algn="l" rtl="0">
              <a:lnSpc>
                <a:spcPct val="100000"/>
              </a:lnSpc>
              <a:spcBef>
                <a:spcPts val="0"/>
              </a:spcBef>
              <a:spcAft>
                <a:spcPts val="0"/>
              </a:spcAft>
              <a:buSzPts val="1800"/>
              <a:buNone/>
            </a:pPr>
            <a:r>
              <a:rPr lang="en-US" sz="2800" spc="180"/>
              <a:t>4. Function, inline function, </a:t>
            </a:r>
            <a:r>
              <a:rPr lang="en-US" sz="2800" spc="180" err="1"/>
              <a:t>marco</a:t>
            </a:r>
            <a:endParaRPr lang="en-US" sz="2800" spc="180"/>
          </a:p>
          <a:p>
            <a:pPr marL="457200" lvl="0" indent="-342900" algn="l" rtl="0">
              <a:lnSpc>
                <a:spcPct val="100000"/>
              </a:lnSpc>
              <a:spcBef>
                <a:spcPts val="0"/>
              </a:spcBef>
              <a:spcAft>
                <a:spcPts val="0"/>
              </a:spcAft>
              <a:buSzPts val="1800"/>
              <a:buNone/>
            </a:pPr>
            <a:r>
              <a:rPr lang="en-US" sz="2800" spc="180">
                <a:solidFill>
                  <a:schemeClr val="accent6">
                    <a:lumMod val="60000"/>
                    <a:lumOff val="40000"/>
                  </a:schemeClr>
                </a:solidFill>
              </a:rPr>
              <a:t>5. struct, </a:t>
            </a:r>
            <a:r>
              <a:rPr lang="en-US" sz="2800" spc="180" err="1">
                <a:solidFill>
                  <a:schemeClr val="accent6">
                    <a:lumMod val="60000"/>
                    <a:lumOff val="40000"/>
                  </a:schemeClr>
                </a:solidFill>
              </a:rPr>
              <a:t>enum</a:t>
            </a:r>
            <a:r>
              <a:rPr lang="en-US" sz="2800" spc="180">
                <a:solidFill>
                  <a:schemeClr val="accent6">
                    <a:lumMod val="60000"/>
                    <a:lumOff val="40000"/>
                  </a:schemeClr>
                </a:solidFill>
              </a:rPr>
              <a:t>, union</a:t>
            </a:r>
          </a:p>
          <a:p>
            <a:pPr marL="457200" lvl="0" indent="-342900" algn="l" rtl="0">
              <a:lnSpc>
                <a:spcPct val="100000"/>
              </a:lnSpc>
              <a:spcBef>
                <a:spcPts val="0"/>
              </a:spcBef>
              <a:spcAft>
                <a:spcPts val="0"/>
              </a:spcAft>
              <a:buSzPts val="1800"/>
              <a:buNone/>
            </a:pPr>
            <a:r>
              <a:rPr lang="en-US" sz="2800" spc="180"/>
              <a:t>6. summary</a:t>
            </a:r>
            <a:endParaRPr sz="2800" spc="180"/>
          </a:p>
        </p:txBody>
      </p:sp>
      <p:sp>
        <p:nvSpPr>
          <p:cNvPr id="2" name="Hộp Văn bản 1">
            <a:extLst>
              <a:ext uri="{FF2B5EF4-FFF2-40B4-BE49-F238E27FC236}">
                <a16:creationId xmlns:a16="http://schemas.microsoft.com/office/drawing/2014/main" id="{A11E944F-B5B0-2E5C-9B66-C4B68748D5C6}"/>
              </a:ext>
            </a:extLst>
          </p:cNvPr>
          <p:cNvSpPr txBox="1"/>
          <p:nvPr/>
        </p:nvSpPr>
        <p:spPr>
          <a:xfrm>
            <a:off x="438150" y="6347012"/>
            <a:ext cx="1851789" cy="369332"/>
          </a:xfrm>
          <a:prstGeom prst="rect">
            <a:avLst/>
          </a:prstGeom>
          <a:noFill/>
        </p:spPr>
        <p:txBody>
          <a:bodyPr wrap="none" rtlCol="0">
            <a:spAutoFit/>
          </a:bodyPr>
          <a:lstStyle/>
          <a:p>
            <a:r>
              <a:rPr lang="en-US" sz="1800"/>
              <a:t>* Advanced only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ình ảnh 8">
            <a:extLst>
              <a:ext uri="{FF2B5EF4-FFF2-40B4-BE49-F238E27FC236}">
                <a16:creationId xmlns:a16="http://schemas.microsoft.com/office/drawing/2014/main" id="{CBB465DF-BA91-E096-0A51-F14812FEECE9}"/>
              </a:ext>
            </a:extLst>
          </p:cNvPr>
          <p:cNvPicPr>
            <a:picLocks noChangeAspect="1"/>
          </p:cNvPicPr>
          <p:nvPr/>
        </p:nvPicPr>
        <p:blipFill>
          <a:blip r:embed="rId3"/>
          <a:stretch>
            <a:fillRect/>
          </a:stretch>
        </p:blipFill>
        <p:spPr>
          <a:xfrm>
            <a:off x="4107226" y="4179415"/>
            <a:ext cx="8041512" cy="2423470"/>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dangling pointer </a:t>
            </a:r>
            <a:endParaRPr lang="en-US" sz="1200"/>
          </a:p>
        </p:txBody>
      </p:sp>
      <p:pic>
        <p:nvPicPr>
          <p:cNvPr id="5" name="Hình ảnh 4">
            <a:extLst>
              <a:ext uri="{FF2B5EF4-FFF2-40B4-BE49-F238E27FC236}">
                <a16:creationId xmlns:a16="http://schemas.microsoft.com/office/drawing/2014/main" id="{7F014F95-16A0-1790-AB5D-D771D86B5038}"/>
              </a:ext>
            </a:extLst>
          </p:cNvPr>
          <p:cNvPicPr>
            <a:picLocks noChangeAspect="1"/>
          </p:cNvPicPr>
          <p:nvPr/>
        </p:nvPicPr>
        <p:blipFill>
          <a:blip r:embed="rId4"/>
          <a:stretch>
            <a:fillRect/>
          </a:stretch>
        </p:blipFill>
        <p:spPr>
          <a:xfrm>
            <a:off x="257046" y="990391"/>
            <a:ext cx="3552954" cy="5714029"/>
          </a:xfrm>
          <a:prstGeom prst="rect">
            <a:avLst/>
          </a:prstGeom>
        </p:spPr>
      </p:pic>
      <p:sp>
        <p:nvSpPr>
          <p:cNvPr id="14" name="Hộp Văn bản 13">
            <a:extLst>
              <a:ext uri="{FF2B5EF4-FFF2-40B4-BE49-F238E27FC236}">
                <a16:creationId xmlns:a16="http://schemas.microsoft.com/office/drawing/2014/main" id="{5B19C0FA-2BBE-7167-8B5D-5CF7997BA248}"/>
              </a:ext>
            </a:extLst>
          </p:cNvPr>
          <p:cNvSpPr txBox="1"/>
          <p:nvPr/>
        </p:nvSpPr>
        <p:spPr>
          <a:xfrm>
            <a:off x="4107226" y="805813"/>
            <a:ext cx="8110044"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Return Address is 0 </a:t>
            </a:r>
            <a:r>
              <a:rPr lang="en-US" sz="2800">
                <a:latin typeface="Calibri" panose="020F0502020204030204" pitchFamily="34" charset="0"/>
                <a:ea typeface="Calibri" panose="020F0502020204030204" pitchFamily="34" charset="0"/>
                <a:cs typeface="Calibri" panose="020F0502020204030204" pitchFamily="34" charset="0"/>
              </a:rPr>
              <a:t>but couldn’t access to address 0</a:t>
            </a:r>
          </a:p>
          <a:p>
            <a:r>
              <a:rPr lang="en-US" sz="2800">
                <a:latin typeface="Calibri" panose="020F0502020204030204" pitchFamily="34" charset="0"/>
                <a:ea typeface="Calibri" panose="020F0502020204030204" pitchFamily="34" charset="0"/>
                <a:cs typeface="Calibri" panose="020F0502020204030204" pitchFamily="34" charset="0"/>
              </a:rPr>
              <a:t>					-&gt; Segment fault</a:t>
            </a:r>
          </a:p>
        </p:txBody>
      </p:sp>
      <p:pic>
        <p:nvPicPr>
          <p:cNvPr id="17" name="Hình ảnh 16">
            <a:extLst>
              <a:ext uri="{FF2B5EF4-FFF2-40B4-BE49-F238E27FC236}">
                <a16:creationId xmlns:a16="http://schemas.microsoft.com/office/drawing/2014/main" id="{597E08CF-505F-ECC2-A4E3-3E336E751EC0}"/>
              </a:ext>
            </a:extLst>
          </p:cNvPr>
          <p:cNvPicPr>
            <a:picLocks noChangeAspect="1"/>
          </p:cNvPicPr>
          <p:nvPr/>
        </p:nvPicPr>
        <p:blipFill>
          <a:blip r:embed="rId5"/>
          <a:stretch>
            <a:fillRect/>
          </a:stretch>
        </p:blipFill>
        <p:spPr>
          <a:xfrm>
            <a:off x="4286155" y="1231332"/>
            <a:ext cx="3619689" cy="2197668"/>
          </a:xfrm>
          <a:prstGeom prst="rect">
            <a:avLst/>
          </a:prstGeom>
        </p:spPr>
      </p:pic>
      <p:cxnSp>
        <p:nvCxnSpPr>
          <p:cNvPr id="22" name="Đường kết nối Mũi tên Thẳng 21">
            <a:extLst>
              <a:ext uri="{FF2B5EF4-FFF2-40B4-BE49-F238E27FC236}">
                <a16:creationId xmlns:a16="http://schemas.microsoft.com/office/drawing/2014/main" id="{6F0310CD-BF5B-119E-69B2-E4D3A8060602}"/>
              </a:ext>
            </a:extLst>
          </p:cNvPr>
          <p:cNvCxnSpPr>
            <a:cxnSpLocks/>
          </p:cNvCxnSpPr>
          <p:nvPr/>
        </p:nvCxnSpPr>
        <p:spPr>
          <a:xfrm>
            <a:off x="3200400" y="5867609"/>
            <a:ext cx="906826" cy="552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Hình ảnh 22">
            <a:extLst>
              <a:ext uri="{FF2B5EF4-FFF2-40B4-BE49-F238E27FC236}">
                <a16:creationId xmlns:a16="http://schemas.microsoft.com/office/drawing/2014/main" id="{3346F5E6-A99D-4FD4-6DF7-8F3477357482}"/>
              </a:ext>
            </a:extLst>
          </p:cNvPr>
          <p:cNvPicPr>
            <a:picLocks noChangeAspect="1"/>
          </p:cNvPicPr>
          <p:nvPr/>
        </p:nvPicPr>
        <p:blipFill rotWithShape="1">
          <a:blip r:embed="rId5"/>
          <a:srcRect l="25472" t="57603" r="13781" b="30899"/>
          <a:stretch/>
        </p:blipFill>
        <p:spPr>
          <a:xfrm>
            <a:off x="7382004" y="3132975"/>
            <a:ext cx="4552950" cy="523220"/>
          </a:xfrm>
          <a:prstGeom prst="rect">
            <a:avLst/>
          </a:prstGeom>
        </p:spPr>
      </p:pic>
      <p:cxnSp>
        <p:nvCxnSpPr>
          <p:cNvPr id="11" name="Đường kết nối Mũi tên Thẳng 10">
            <a:extLst>
              <a:ext uri="{FF2B5EF4-FFF2-40B4-BE49-F238E27FC236}">
                <a16:creationId xmlns:a16="http://schemas.microsoft.com/office/drawing/2014/main" id="{F7F5C8D8-A6D7-54F1-242B-399DD34E9AA8}"/>
              </a:ext>
            </a:extLst>
          </p:cNvPr>
          <p:cNvCxnSpPr>
            <a:cxnSpLocks/>
          </p:cNvCxnSpPr>
          <p:nvPr/>
        </p:nvCxnSpPr>
        <p:spPr>
          <a:xfrm flipV="1">
            <a:off x="2552700" y="1466850"/>
            <a:ext cx="1905000" cy="1751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465AC4DC-D832-1487-3DAE-5FD89B3CD7E1}"/>
              </a:ext>
            </a:extLst>
          </p:cNvPr>
          <p:cNvCxnSpPr>
            <a:cxnSpLocks/>
            <a:endCxn id="23" idx="0"/>
          </p:cNvCxnSpPr>
          <p:nvPr/>
        </p:nvCxnSpPr>
        <p:spPr>
          <a:xfrm>
            <a:off x="7734302" y="2626674"/>
            <a:ext cx="1924177" cy="506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69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descr="Ảnh có chứa văn bản, ảnh chụp màn hình, Phông chữ, số&#10;&#10;Mô tả được tự động tạo">
            <a:extLst>
              <a:ext uri="{FF2B5EF4-FFF2-40B4-BE49-F238E27FC236}">
                <a16:creationId xmlns:a16="http://schemas.microsoft.com/office/drawing/2014/main" id="{46441C92-B5D4-6585-08A6-471503EC0D1D}"/>
              </a:ext>
            </a:extLst>
          </p:cNvPr>
          <p:cNvPicPr>
            <a:picLocks noChangeAspect="1"/>
          </p:cNvPicPr>
          <p:nvPr/>
        </p:nvPicPr>
        <p:blipFill>
          <a:blip r:embed="rId3"/>
          <a:stretch>
            <a:fillRect/>
          </a:stretch>
        </p:blipFill>
        <p:spPr>
          <a:xfrm>
            <a:off x="-2348" y="2060620"/>
            <a:ext cx="4812808" cy="3552422"/>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dangling pointer </a:t>
            </a:r>
            <a:endParaRPr lang="en-US" sz="1200"/>
          </a:p>
        </p:txBody>
      </p:sp>
      <p:sp>
        <p:nvSpPr>
          <p:cNvPr id="14" name="Hộp Văn bản 13">
            <a:extLst>
              <a:ext uri="{FF2B5EF4-FFF2-40B4-BE49-F238E27FC236}">
                <a16:creationId xmlns:a16="http://schemas.microsoft.com/office/drawing/2014/main" id="{5B19C0FA-2BBE-7167-8B5D-5CF7997BA248}"/>
              </a:ext>
            </a:extLst>
          </p:cNvPr>
          <p:cNvSpPr txBox="1"/>
          <p:nvPr/>
        </p:nvSpPr>
        <p:spPr>
          <a:xfrm>
            <a:off x="4678176" y="805813"/>
            <a:ext cx="7539094"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ptr </a:t>
            </a:r>
            <a:r>
              <a:rPr lang="en-US" sz="2800">
                <a:latin typeface="Calibri" panose="020F0502020204030204" pitchFamily="34" charset="0"/>
                <a:ea typeface="Calibri" panose="020F0502020204030204" pitchFamily="34" charset="0"/>
                <a:cs typeface="Calibri" panose="020F0502020204030204" pitchFamily="34" charset="0"/>
              </a:rPr>
              <a:t>now is a dangling pointer, it can access to var a address (out of scope)</a:t>
            </a:r>
          </a:p>
          <a:p>
            <a:r>
              <a:rPr lang="en-US" sz="2800">
                <a:latin typeface="Calibri" panose="020F0502020204030204" pitchFamily="34" charset="0"/>
                <a:ea typeface="Calibri" panose="020F0502020204030204" pitchFamily="34" charset="0"/>
                <a:cs typeface="Calibri" panose="020F0502020204030204" pitchFamily="34" charset="0"/>
              </a:rPr>
              <a:t>					-&gt; not raise ERROR</a:t>
            </a:r>
          </a:p>
        </p:txBody>
      </p:sp>
      <p:cxnSp>
        <p:nvCxnSpPr>
          <p:cNvPr id="22" name="Đường kết nối Mũi tên Thẳng 21">
            <a:extLst>
              <a:ext uri="{FF2B5EF4-FFF2-40B4-BE49-F238E27FC236}">
                <a16:creationId xmlns:a16="http://schemas.microsoft.com/office/drawing/2014/main" id="{6F0310CD-BF5B-119E-69B2-E4D3A8060602}"/>
              </a:ext>
            </a:extLst>
          </p:cNvPr>
          <p:cNvCxnSpPr>
            <a:cxnSpLocks/>
          </p:cNvCxnSpPr>
          <p:nvPr/>
        </p:nvCxnSpPr>
        <p:spPr>
          <a:xfrm>
            <a:off x="3200400" y="5867609"/>
            <a:ext cx="906826" cy="552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F7F5C8D8-A6D7-54F1-242B-399DD34E9AA8}"/>
              </a:ext>
            </a:extLst>
          </p:cNvPr>
          <p:cNvCxnSpPr>
            <a:cxnSpLocks/>
          </p:cNvCxnSpPr>
          <p:nvPr/>
        </p:nvCxnSpPr>
        <p:spPr>
          <a:xfrm flipV="1">
            <a:off x="2552700" y="1466850"/>
            <a:ext cx="1905000" cy="1751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465AC4DC-D832-1487-3DAE-5FD89B3CD7E1}"/>
              </a:ext>
            </a:extLst>
          </p:cNvPr>
          <p:cNvCxnSpPr>
            <a:cxnSpLocks/>
          </p:cNvCxnSpPr>
          <p:nvPr/>
        </p:nvCxnSpPr>
        <p:spPr>
          <a:xfrm>
            <a:off x="4001563" y="5498449"/>
            <a:ext cx="1924177" cy="506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Hình ảnh 4" descr="Ảnh có chứa văn bản, ảnh chụp màn hình, Phông chữ, số&#10;&#10;Mô tả được tự động tạo">
            <a:extLst>
              <a:ext uri="{FF2B5EF4-FFF2-40B4-BE49-F238E27FC236}">
                <a16:creationId xmlns:a16="http://schemas.microsoft.com/office/drawing/2014/main" id="{4932E6F1-C837-069D-9B67-14F5755E93AA}"/>
              </a:ext>
            </a:extLst>
          </p:cNvPr>
          <p:cNvPicPr>
            <a:picLocks noChangeAspect="1"/>
          </p:cNvPicPr>
          <p:nvPr/>
        </p:nvPicPr>
        <p:blipFill>
          <a:blip r:embed="rId4"/>
          <a:stretch>
            <a:fillRect/>
          </a:stretch>
        </p:blipFill>
        <p:spPr>
          <a:xfrm>
            <a:off x="8851811" y="2434979"/>
            <a:ext cx="3009900" cy="3705225"/>
          </a:xfrm>
          <a:prstGeom prst="rect">
            <a:avLst/>
          </a:prstGeom>
        </p:spPr>
      </p:pic>
      <p:pic>
        <p:nvPicPr>
          <p:cNvPr id="6" name="Hình ảnh 5" descr="Ảnh có chứa văn bản, Phông chữ, màu trắng, ảnh chụp màn hình&#10;&#10;Mô tả được tự động tạo">
            <a:extLst>
              <a:ext uri="{FF2B5EF4-FFF2-40B4-BE49-F238E27FC236}">
                <a16:creationId xmlns:a16="http://schemas.microsoft.com/office/drawing/2014/main" id="{BFECD84F-7628-BD67-6B1B-A329A05BB19C}"/>
              </a:ext>
            </a:extLst>
          </p:cNvPr>
          <p:cNvPicPr>
            <a:picLocks noChangeAspect="1"/>
          </p:cNvPicPr>
          <p:nvPr/>
        </p:nvPicPr>
        <p:blipFill>
          <a:blip r:embed="rId5"/>
          <a:stretch>
            <a:fillRect/>
          </a:stretch>
        </p:blipFill>
        <p:spPr>
          <a:xfrm>
            <a:off x="5116602" y="4588769"/>
            <a:ext cx="3514993" cy="1168489"/>
          </a:xfrm>
          <a:prstGeom prst="rect">
            <a:avLst/>
          </a:prstGeom>
        </p:spPr>
      </p:pic>
    </p:spTree>
    <p:extLst>
      <p:ext uri="{BB962C8B-B14F-4D97-AF65-F5344CB8AC3E}">
        <p14:creationId xmlns:p14="http://schemas.microsoft.com/office/powerpoint/2010/main" val="472277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AD064970-C023-123B-2924-C292E39CD4A2}"/>
              </a:ext>
            </a:extLst>
          </p:cNvPr>
          <p:cNvPicPr>
            <a:picLocks noChangeAspect="1"/>
          </p:cNvPicPr>
          <p:nvPr/>
        </p:nvPicPr>
        <p:blipFill>
          <a:blip r:embed="rId3"/>
          <a:stretch>
            <a:fillRect/>
          </a:stretch>
        </p:blipFill>
        <p:spPr>
          <a:xfrm>
            <a:off x="0" y="1692191"/>
            <a:ext cx="3848223" cy="3473617"/>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Wild pointer </a:t>
            </a:r>
            <a:endParaRPr lang="en-US" sz="1200"/>
          </a:p>
        </p:txBody>
      </p:sp>
      <p:sp>
        <p:nvSpPr>
          <p:cNvPr id="14" name="Hộp Văn bản 13">
            <a:extLst>
              <a:ext uri="{FF2B5EF4-FFF2-40B4-BE49-F238E27FC236}">
                <a16:creationId xmlns:a16="http://schemas.microsoft.com/office/drawing/2014/main" id="{5B19C0FA-2BBE-7167-8B5D-5CF7997BA248}"/>
              </a:ext>
            </a:extLst>
          </p:cNvPr>
          <p:cNvSpPr txBox="1"/>
          <p:nvPr/>
        </p:nvSpPr>
        <p:spPr>
          <a:xfrm>
            <a:off x="4563070" y="1521494"/>
            <a:ext cx="7759570" cy="1815882"/>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ptr </a:t>
            </a:r>
            <a:r>
              <a:rPr lang="en-US" sz="2800">
                <a:latin typeface="Calibri" panose="020F0502020204030204" pitchFamily="34" charset="0"/>
                <a:ea typeface="Calibri" panose="020F0502020204030204" pitchFamily="34" charset="0"/>
                <a:cs typeface="Calibri" panose="020F0502020204030204" pitchFamily="34" charset="0"/>
              </a:rPr>
              <a:t>now is a wild pointer, it  may be initialized to a non-NULL garbage value.				</a:t>
            </a:r>
          </a:p>
          <a:p>
            <a:r>
              <a:rPr lang="en-US" sz="2800">
                <a:latin typeface="Calibri" panose="020F0502020204030204" pitchFamily="34" charset="0"/>
                <a:ea typeface="Calibri" panose="020F0502020204030204" pitchFamily="34" charset="0"/>
                <a:cs typeface="Calibri" panose="020F0502020204030204" pitchFamily="34" charset="0"/>
              </a:rPr>
              <a:t>-&gt; Segment fault when trying access to that garbage value</a:t>
            </a:r>
          </a:p>
        </p:txBody>
      </p:sp>
      <p:cxnSp>
        <p:nvCxnSpPr>
          <p:cNvPr id="11" name="Đường kết nối Mũi tên Thẳng 10">
            <a:extLst>
              <a:ext uri="{FF2B5EF4-FFF2-40B4-BE49-F238E27FC236}">
                <a16:creationId xmlns:a16="http://schemas.microsoft.com/office/drawing/2014/main" id="{F7F5C8D8-A6D7-54F1-242B-399DD34E9AA8}"/>
              </a:ext>
            </a:extLst>
          </p:cNvPr>
          <p:cNvCxnSpPr>
            <a:cxnSpLocks/>
            <a:endCxn id="14" idx="1"/>
          </p:cNvCxnSpPr>
          <p:nvPr/>
        </p:nvCxnSpPr>
        <p:spPr>
          <a:xfrm flipV="1">
            <a:off x="1924111" y="2429435"/>
            <a:ext cx="2638959" cy="1371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465AC4DC-D832-1487-3DAE-5FD89B3CD7E1}"/>
              </a:ext>
            </a:extLst>
          </p:cNvPr>
          <p:cNvCxnSpPr>
            <a:cxnSpLocks/>
          </p:cNvCxnSpPr>
          <p:nvPr/>
        </p:nvCxnSpPr>
        <p:spPr>
          <a:xfrm>
            <a:off x="3200400" y="4428565"/>
            <a:ext cx="2770094" cy="10612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Hình ảnh 8">
            <a:extLst>
              <a:ext uri="{FF2B5EF4-FFF2-40B4-BE49-F238E27FC236}">
                <a16:creationId xmlns:a16="http://schemas.microsoft.com/office/drawing/2014/main" id="{04EA355C-BC0F-2FBB-CD9A-C7C0E4F4B141}"/>
              </a:ext>
            </a:extLst>
          </p:cNvPr>
          <p:cNvPicPr>
            <a:picLocks noChangeAspect="1"/>
          </p:cNvPicPr>
          <p:nvPr/>
        </p:nvPicPr>
        <p:blipFill>
          <a:blip r:embed="rId4"/>
          <a:stretch>
            <a:fillRect/>
          </a:stretch>
        </p:blipFill>
        <p:spPr>
          <a:xfrm>
            <a:off x="6096000" y="4974900"/>
            <a:ext cx="3674697" cy="1029850"/>
          </a:xfrm>
          <a:prstGeom prst="rect">
            <a:avLst/>
          </a:prstGeom>
        </p:spPr>
      </p:pic>
    </p:spTree>
    <p:extLst>
      <p:ext uri="{BB962C8B-B14F-4D97-AF65-F5344CB8AC3E}">
        <p14:creationId xmlns:p14="http://schemas.microsoft.com/office/powerpoint/2010/main" val="2504890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restrict qualified </a:t>
            </a:r>
            <a:endParaRPr lang="en-US" sz="1200"/>
          </a:p>
        </p:txBody>
      </p:sp>
      <p:sp>
        <p:nvSpPr>
          <p:cNvPr id="14" name="Hộp Văn bản 13">
            <a:extLst>
              <a:ext uri="{FF2B5EF4-FFF2-40B4-BE49-F238E27FC236}">
                <a16:creationId xmlns:a16="http://schemas.microsoft.com/office/drawing/2014/main" id="{5B19C0FA-2BBE-7167-8B5D-5CF7997BA248}"/>
              </a:ext>
            </a:extLst>
          </p:cNvPr>
          <p:cNvSpPr txBox="1"/>
          <p:nvPr/>
        </p:nvSpPr>
        <p:spPr>
          <a:xfrm>
            <a:off x="149833" y="1162906"/>
            <a:ext cx="11892334" cy="526297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Objects referenced through a </a:t>
            </a:r>
            <a:r>
              <a:rPr lang="en-US" sz="2800" b="1">
                <a:latin typeface="Calibri" panose="020F0502020204030204" pitchFamily="34" charset="0"/>
                <a:ea typeface="Calibri" panose="020F0502020204030204" pitchFamily="34" charset="0"/>
                <a:cs typeface="Calibri" panose="020F0502020204030204" pitchFamily="34" charset="0"/>
              </a:rPr>
              <a:t>restrict-qualified</a:t>
            </a:r>
            <a:r>
              <a:rPr lang="en-US" sz="2800">
                <a:latin typeface="Calibri" panose="020F0502020204030204" pitchFamily="34" charset="0"/>
                <a:ea typeface="Calibri" panose="020F0502020204030204" pitchFamily="34" charset="0"/>
                <a:cs typeface="Calibri" panose="020F0502020204030204" pitchFamily="34" charset="0"/>
              </a:rPr>
              <a:t> pointer have a special association with that pointer. All references to that object must directly or indirectly use the value of this pointer. In the absence of this qualifier, other pointers can alias this object. Cacheing the value in an object designated through a </a:t>
            </a:r>
            <a:r>
              <a:rPr lang="en-US" sz="2800" b="1">
                <a:latin typeface="Calibri" panose="020F0502020204030204" pitchFamily="34" charset="0"/>
                <a:ea typeface="Calibri" panose="020F0502020204030204" pitchFamily="34" charset="0"/>
                <a:cs typeface="Calibri" panose="020F0502020204030204" pitchFamily="34" charset="0"/>
              </a:rPr>
              <a:t>restrict-qualified</a:t>
            </a:r>
            <a:r>
              <a:rPr lang="en-US" sz="2800">
                <a:latin typeface="Calibri" panose="020F0502020204030204" pitchFamily="34" charset="0"/>
                <a:ea typeface="Calibri" panose="020F0502020204030204" pitchFamily="34" charset="0"/>
                <a:cs typeface="Calibri" panose="020F0502020204030204" pitchFamily="34" charset="0"/>
              </a:rPr>
              <a:t> pointer is safe at the beginning of the block in which the pointer is declared, because no pre-existing aliases may also be used to reference that object. The cached value must be restored to the object by the end of the block, where pre-existing aliases again become available. New aliases may be formed within the block, but these must all depend on the value of the </a:t>
            </a:r>
            <a:r>
              <a:rPr lang="en-US" sz="2800" b="1">
                <a:latin typeface="Calibri" panose="020F0502020204030204" pitchFamily="34" charset="0"/>
                <a:ea typeface="Calibri" panose="020F0502020204030204" pitchFamily="34" charset="0"/>
                <a:cs typeface="Calibri" panose="020F0502020204030204" pitchFamily="34" charset="0"/>
              </a:rPr>
              <a:t>restrict-qualified</a:t>
            </a:r>
            <a:r>
              <a:rPr lang="en-US" sz="2800">
                <a:latin typeface="Calibri" panose="020F0502020204030204" pitchFamily="34" charset="0"/>
                <a:ea typeface="Calibri" panose="020F0502020204030204" pitchFamily="34" charset="0"/>
                <a:cs typeface="Calibri" panose="020F0502020204030204" pitchFamily="34" charset="0"/>
              </a:rPr>
              <a:t> pointer, so that they can be identified and adjusted to refer to the cached value. For a </a:t>
            </a:r>
            <a:r>
              <a:rPr lang="en-US" sz="2800" b="1">
                <a:latin typeface="Calibri" panose="020F0502020204030204" pitchFamily="34" charset="0"/>
                <a:ea typeface="Calibri" panose="020F0502020204030204" pitchFamily="34" charset="0"/>
                <a:cs typeface="Calibri" panose="020F0502020204030204" pitchFamily="34" charset="0"/>
              </a:rPr>
              <a:t>restrict-qualified</a:t>
            </a:r>
            <a:r>
              <a:rPr lang="en-US" sz="2800">
                <a:latin typeface="Calibri" panose="020F0502020204030204" pitchFamily="34" charset="0"/>
                <a:ea typeface="Calibri" panose="020F0502020204030204" pitchFamily="34" charset="0"/>
                <a:cs typeface="Calibri" panose="020F0502020204030204" pitchFamily="34" charset="0"/>
              </a:rPr>
              <a:t> pointer at file scope, the block is the body of each function in the file.</a:t>
            </a:r>
          </a:p>
        </p:txBody>
      </p:sp>
    </p:spTree>
    <p:extLst>
      <p:ext uri="{BB962C8B-B14F-4D97-AF65-F5344CB8AC3E}">
        <p14:creationId xmlns:p14="http://schemas.microsoft.com/office/powerpoint/2010/main" val="1827964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restrict qualified </a:t>
            </a:r>
            <a:endParaRPr lang="en-US" sz="1200"/>
          </a:p>
        </p:txBody>
      </p:sp>
      <p:pic>
        <p:nvPicPr>
          <p:cNvPr id="4" name="Hình ảnh 3">
            <a:extLst>
              <a:ext uri="{FF2B5EF4-FFF2-40B4-BE49-F238E27FC236}">
                <a16:creationId xmlns:a16="http://schemas.microsoft.com/office/drawing/2014/main" id="{DC38E847-D4C0-6C04-C5CD-217D31999B56}"/>
              </a:ext>
            </a:extLst>
          </p:cNvPr>
          <p:cNvPicPr>
            <a:picLocks noChangeAspect="1"/>
          </p:cNvPicPr>
          <p:nvPr/>
        </p:nvPicPr>
        <p:blipFill>
          <a:blip r:embed="rId3"/>
          <a:stretch>
            <a:fillRect/>
          </a:stretch>
        </p:blipFill>
        <p:spPr>
          <a:xfrm>
            <a:off x="75360" y="1480865"/>
            <a:ext cx="12041280" cy="3896269"/>
          </a:xfrm>
          <a:prstGeom prst="rect">
            <a:avLst/>
          </a:prstGeom>
        </p:spPr>
      </p:pic>
    </p:spTree>
    <p:extLst>
      <p:ext uri="{BB962C8B-B14F-4D97-AF65-F5344CB8AC3E}">
        <p14:creationId xmlns:p14="http://schemas.microsoft.com/office/powerpoint/2010/main" val="3449012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restrict qualified </a:t>
            </a:r>
            <a:endParaRPr lang="en-US" sz="1200"/>
          </a:p>
        </p:txBody>
      </p:sp>
      <p:pic>
        <p:nvPicPr>
          <p:cNvPr id="5" name="Hình ảnh 4">
            <a:extLst>
              <a:ext uri="{FF2B5EF4-FFF2-40B4-BE49-F238E27FC236}">
                <a16:creationId xmlns:a16="http://schemas.microsoft.com/office/drawing/2014/main" id="{9E34CB59-EC50-49FC-7234-98A2CFC412D2}"/>
              </a:ext>
            </a:extLst>
          </p:cNvPr>
          <p:cNvPicPr>
            <a:picLocks noChangeAspect="1"/>
          </p:cNvPicPr>
          <p:nvPr/>
        </p:nvPicPr>
        <p:blipFill>
          <a:blip r:embed="rId3"/>
          <a:stretch>
            <a:fillRect/>
          </a:stretch>
        </p:blipFill>
        <p:spPr>
          <a:xfrm>
            <a:off x="310105" y="1165410"/>
            <a:ext cx="11571789" cy="4912659"/>
          </a:xfrm>
          <a:prstGeom prst="rect">
            <a:avLst/>
          </a:prstGeom>
        </p:spPr>
      </p:pic>
    </p:spTree>
    <p:extLst>
      <p:ext uri="{BB962C8B-B14F-4D97-AF65-F5344CB8AC3E}">
        <p14:creationId xmlns:p14="http://schemas.microsoft.com/office/powerpoint/2010/main" val="5701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restrict qualified </a:t>
            </a:r>
            <a:endParaRPr lang="en-US" sz="1200"/>
          </a:p>
        </p:txBody>
      </p:sp>
      <p:pic>
        <p:nvPicPr>
          <p:cNvPr id="4" name="Hình ảnh 3">
            <a:extLst>
              <a:ext uri="{FF2B5EF4-FFF2-40B4-BE49-F238E27FC236}">
                <a16:creationId xmlns:a16="http://schemas.microsoft.com/office/drawing/2014/main" id="{E5E86296-D219-9CC0-DE4C-C9F33DF6BEA8}"/>
              </a:ext>
            </a:extLst>
          </p:cNvPr>
          <p:cNvPicPr>
            <a:picLocks noChangeAspect="1"/>
          </p:cNvPicPr>
          <p:nvPr/>
        </p:nvPicPr>
        <p:blipFill>
          <a:blip r:embed="rId3"/>
          <a:stretch>
            <a:fillRect/>
          </a:stretch>
        </p:blipFill>
        <p:spPr>
          <a:xfrm>
            <a:off x="92318" y="968189"/>
            <a:ext cx="11985492" cy="4912658"/>
          </a:xfrm>
          <a:prstGeom prst="rect">
            <a:avLst/>
          </a:prstGeom>
        </p:spPr>
      </p:pic>
    </p:spTree>
    <p:extLst>
      <p:ext uri="{BB962C8B-B14F-4D97-AF65-F5344CB8AC3E}">
        <p14:creationId xmlns:p14="http://schemas.microsoft.com/office/powerpoint/2010/main" val="2076209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restrict qualified </a:t>
            </a:r>
            <a:endParaRPr lang="en-US" sz="1200"/>
          </a:p>
        </p:txBody>
      </p:sp>
      <p:pic>
        <p:nvPicPr>
          <p:cNvPr id="5" name="Hình ảnh 4">
            <a:extLst>
              <a:ext uri="{FF2B5EF4-FFF2-40B4-BE49-F238E27FC236}">
                <a16:creationId xmlns:a16="http://schemas.microsoft.com/office/drawing/2014/main" id="{A5D0E0C8-8EEB-7011-12F7-9B78C738BB51}"/>
              </a:ext>
            </a:extLst>
          </p:cNvPr>
          <p:cNvPicPr>
            <a:picLocks noChangeAspect="1"/>
          </p:cNvPicPr>
          <p:nvPr/>
        </p:nvPicPr>
        <p:blipFill>
          <a:blip r:embed="rId3"/>
          <a:stretch>
            <a:fillRect/>
          </a:stretch>
        </p:blipFill>
        <p:spPr>
          <a:xfrm>
            <a:off x="769501" y="1006483"/>
            <a:ext cx="10652998" cy="5677470"/>
          </a:xfrm>
          <a:prstGeom prst="rect">
            <a:avLst/>
          </a:prstGeom>
        </p:spPr>
      </p:pic>
    </p:spTree>
    <p:extLst>
      <p:ext uri="{BB962C8B-B14F-4D97-AF65-F5344CB8AC3E}">
        <p14:creationId xmlns:p14="http://schemas.microsoft.com/office/powerpoint/2010/main" val="3614325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100"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sp>
        <p:nvSpPr>
          <p:cNvPr id="3" name="Hộp Văn bản 2">
            <a:extLst>
              <a:ext uri="{FF2B5EF4-FFF2-40B4-BE49-F238E27FC236}">
                <a16:creationId xmlns:a16="http://schemas.microsoft.com/office/drawing/2014/main" id="{BA932384-072A-B8C6-C6F0-D59657AE398C}"/>
              </a:ext>
            </a:extLst>
          </p:cNvPr>
          <p:cNvSpPr txBox="1"/>
          <p:nvPr/>
        </p:nvSpPr>
        <p:spPr>
          <a:xfrm>
            <a:off x="4972051" y="979421"/>
            <a:ext cx="7219949"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Operator *:</a:t>
            </a:r>
            <a:r>
              <a:rPr lang="en-US" sz="2800">
                <a:latin typeface="Calibri" panose="020F0502020204030204" pitchFamily="34" charset="0"/>
                <a:ea typeface="Calibri" panose="020F0502020204030204" pitchFamily="34" charset="0"/>
                <a:cs typeface="Calibri" panose="020F0502020204030204" pitchFamily="34" charset="0"/>
              </a:rPr>
              <a:t> using to get the value pointed to</a:t>
            </a:r>
            <a:endParaRPr lang="en-US" sz="2800" b="1">
              <a:latin typeface="Calibri" panose="020F0502020204030204" pitchFamily="34" charset="0"/>
              <a:ea typeface="Calibri" panose="020F0502020204030204" pitchFamily="34" charset="0"/>
              <a:cs typeface="Calibri" panose="020F0502020204030204" pitchFamily="34" charset="0"/>
            </a:endParaRPr>
          </a:p>
        </p:txBody>
      </p:sp>
      <p:cxnSp>
        <p:nvCxnSpPr>
          <p:cNvPr id="5" name="Đường nối Thẳng 4">
            <a:extLst>
              <a:ext uri="{FF2B5EF4-FFF2-40B4-BE49-F238E27FC236}">
                <a16:creationId xmlns:a16="http://schemas.microsoft.com/office/drawing/2014/main" id="{A5E1CA38-D611-4FBA-B37A-F0BC5C2B83F1}"/>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6" name="Hộp Văn bản 5">
            <a:extLst>
              <a:ext uri="{FF2B5EF4-FFF2-40B4-BE49-F238E27FC236}">
                <a16:creationId xmlns:a16="http://schemas.microsoft.com/office/drawing/2014/main" id="{8F43DEBB-36BD-DA81-BB16-C934D3E8E70A}"/>
              </a:ext>
            </a:extLst>
          </p:cNvPr>
          <p:cNvSpPr txBox="1"/>
          <p:nvPr/>
        </p:nvSpPr>
        <p:spPr>
          <a:xfrm>
            <a:off x="4972051" y="3498848"/>
            <a:ext cx="7219949"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Operator -&gt;:</a:t>
            </a:r>
            <a:r>
              <a:rPr lang="en-US" sz="2800">
                <a:latin typeface="Calibri" panose="020F0502020204030204" pitchFamily="34" charset="0"/>
                <a:ea typeface="Calibri" panose="020F0502020204030204" pitchFamily="34" charset="0"/>
                <a:cs typeface="Calibri" panose="020F0502020204030204" pitchFamily="34" charset="0"/>
              </a:rPr>
              <a:t> using to get the value pointed to but using only with struct pointer</a:t>
            </a:r>
            <a:endParaRPr lang="en-US" sz="2800" b="1">
              <a:latin typeface="Calibri" panose="020F0502020204030204" pitchFamily="34" charset="0"/>
              <a:ea typeface="Calibri" panose="020F0502020204030204" pitchFamily="34" charset="0"/>
              <a:cs typeface="Calibri" panose="020F0502020204030204" pitchFamily="34" charset="0"/>
            </a:endParaRPr>
          </a:p>
        </p:txBody>
      </p:sp>
      <p:sp>
        <p:nvSpPr>
          <p:cNvPr id="7" name="Hộp Văn bản 6">
            <a:extLst>
              <a:ext uri="{FF2B5EF4-FFF2-40B4-BE49-F238E27FC236}">
                <a16:creationId xmlns:a16="http://schemas.microsoft.com/office/drawing/2014/main" id="{93C4CD50-CCD3-608A-8A59-C32715F5914D}"/>
              </a:ext>
            </a:extLst>
          </p:cNvPr>
          <p:cNvSpPr txBox="1"/>
          <p:nvPr/>
        </p:nvSpPr>
        <p:spPr>
          <a:xfrm>
            <a:off x="4972051" y="1507758"/>
            <a:ext cx="7219949"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Operator &amp;:</a:t>
            </a:r>
            <a:r>
              <a:rPr lang="en-US" sz="2800">
                <a:latin typeface="Calibri" panose="020F0502020204030204" pitchFamily="34" charset="0"/>
                <a:ea typeface="Calibri" panose="020F0502020204030204" pitchFamily="34" charset="0"/>
                <a:cs typeface="Calibri" panose="020F0502020204030204" pitchFamily="34" charset="0"/>
              </a:rPr>
              <a:t> using to get the address of variable</a:t>
            </a:r>
            <a:endParaRPr lang="en-US" sz="2800" b="1">
              <a:latin typeface="Calibri" panose="020F0502020204030204" pitchFamily="34" charset="0"/>
              <a:ea typeface="Calibri" panose="020F0502020204030204" pitchFamily="34" charset="0"/>
              <a:cs typeface="Calibri" panose="020F0502020204030204" pitchFamily="34" charset="0"/>
            </a:endParaRPr>
          </a:p>
        </p:txBody>
      </p:sp>
      <p:pic>
        <p:nvPicPr>
          <p:cNvPr id="11" name="Hình ảnh 10">
            <a:extLst>
              <a:ext uri="{FF2B5EF4-FFF2-40B4-BE49-F238E27FC236}">
                <a16:creationId xmlns:a16="http://schemas.microsoft.com/office/drawing/2014/main" id="{BF623517-E770-F8C9-4DBD-770796058771}"/>
              </a:ext>
            </a:extLst>
          </p:cNvPr>
          <p:cNvPicPr>
            <a:picLocks noChangeAspect="1"/>
          </p:cNvPicPr>
          <p:nvPr/>
        </p:nvPicPr>
        <p:blipFill>
          <a:blip r:embed="rId3"/>
          <a:stretch>
            <a:fillRect/>
          </a:stretch>
        </p:blipFill>
        <p:spPr>
          <a:xfrm>
            <a:off x="5124450" y="2199164"/>
            <a:ext cx="2842838" cy="1110221"/>
          </a:xfrm>
          <a:prstGeom prst="rect">
            <a:avLst/>
          </a:prstGeom>
        </p:spPr>
      </p:pic>
      <p:pic>
        <p:nvPicPr>
          <p:cNvPr id="15" name="Hình ảnh 14">
            <a:extLst>
              <a:ext uri="{FF2B5EF4-FFF2-40B4-BE49-F238E27FC236}">
                <a16:creationId xmlns:a16="http://schemas.microsoft.com/office/drawing/2014/main" id="{2D18234C-1DA8-76D0-50CD-8725333BE923}"/>
              </a:ext>
            </a:extLst>
          </p:cNvPr>
          <p:cNvPicPr>
            <a:picLocks noChangeAspect="1"/>
          </p:cNvPicPr>
          <p:nvPr/>
        </p:nvPicPr>
        <p:blipFill>
          <a:blip r:embed="rId4"/>
          <a:stretch>
            <a:fillRect/>
          </a:stretch>
        </p:blipFill>
        <p:spPr>
          <a:xfrm>
            <a:off x="8505824" y="2193627"/>
            <a:ext cx="3194186" cy="954107"/>
          </a:xfrm>
          <a:prstGeom prst="rect">
            <a:avLst/>
          </a:prstGeom>
        </p:spPr>
      </p:pic>
      <p:pic>
        <p:nvPicPr>
          <p:cNvPr id="17" name="Hình ảnh 16">
            <a:extLst>
              <a:ext uri="{FF2B5EF4-FFF2-40B4-BE49-F238E27FC236}">
                <a16:creationId xmlns:a16="http://schemas.microsoft.com/office/drawing/2014/main" id="{652E34B0-C0CE-C35F-4C13-5059735C2658}"/>
              </a:ext>
            </a:extLst>
          </p:cNvPr>
          <p:cNvPicPr>
            <a:picLocks noChangeAspect="1"/>
          </p:cNvPicPr>
          <p:nvPr/>
        </p:nvPicPr>
        <p:blipFill>
          <a:blip r:embed="rId5"/>
          <a:stretch>
            <a:fillRect/>
          </a:stretch>
        </p:blipFill>
        <p:spPr>
          <a:xfrm>
            <a:off x="5124450" y="4642418"/>
            <a:ext cx="3655958" cy="1143570"/>
          </a:xfrm>
          <a:prstGeom prst="rect">
            <a:avLst/>
          </a:prstGeom>
        </p:spPr>
      </p:pic>
      <p:pic>
        <p:nvPicPr>
          <p:cNvPr id="21" name="Hình ảnh 20">
            <a:extLst>
              <a:ext uri="{FF2B5EF4-FFF2-40B4-BE49-F238E27FC236}">
                <a16:creationId xmlns:a16="http://schemas.microsoft.com/office/drawing/2014/main" id="{DA3880F3-D84C-B4AD-A30E-51F367720DBC}"/>
              </a:ext>
            </a:extLst>
          </p:cNvPr>
          <p:cNvPicPr>
            <a:picLocks noChangeAspect="1"/>
          </p:cNvPicPr>
          <p:nvPr/>
        </p:nvPicPr>
        <p:blipFill>
          <a:blip r:embed="rId6"/>
          <a:stretch>
            <a:fillRect/>
          </a:stretch>
        </p:blipFill>
        <p:spPr>
          <a:xfrm>
            <a:off x="2321957" y="4674868"/>
            <a:ext cx="2154793" cy="1233940"/>
          </a:xfrm>
          <a:prstGeom prst="rect">
            <a:avLst/>
          </a:prstGeom>
        </p:spPr>
      </p:pic>
      <p:pic>
        <p:nvPicPr>
          <p:cNvPr id="22" name="Hình ảnh 21">
            <a:extLst>
              <a:ext uri="{FF2B5EF4-FFF2-40B4-BE49-F238E27FC236}">
                <a16:creationId xmlns:a16="http://schemas.microsoft.com/office/drawing/2014/main" id="{7F5B05BC-5391-F975-4CED-1B5FE4EE1FF8}"/>
              </a:ext>
            </a:extLst>
          </p:cNvPr>
          <p:cNvPicPr>
            <a:picLocks noChangeAspect="1"/>
          </p:cNvPicPr>
          <p:nvPr/>
        </p:nvPicPr>
        <p:blipFill>
          <a:blip r:embed="rId4"/>
          <a:stretch>
            <a:fillRect/>
          </a:stretch>
        </p:blipFill>
        <p:spPr>
          <a:xfrm>
            <a:off x="8997814" y="4615604"/>
            <a:ext cx="3194186" cy="954107"/>
          </a:xfrm>
          <a:prstGeom prst="rect">
            <a:avLst/>
          </a:prstGeom>
        </p:spPr>
      </p:pic>
    </p:spTree>
    <p:extLst>
      <p:ext uri="{BB962C8B-B14F-4D97-AF65-F5344CB8AC3E}">
        <p14:creationId xmlns:p14="http://schemas.microsoft.com/office/powerpoint/2010/main" val="3868846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E9906FCF-95DA-2E5F-AA5B-C5BA7821D8AE}"/>
              </a:ext>
            </a:extLst>
          </p:cNvPr>
          <p:cNvPicPr>
            <a:picLocks noChangeAspect="1"/>
          </p:cNvPicPr>
          <p:nvPr/>
        </p:nvPicPr>
        <p:blipFill>
          <a:blip r:embed="rId3"/>
          <a:stretch>
            <a:fillRect/>
          </a:stretch>
        </p:blipFill>
        <p:spPr>
          <a:xfrm>
            <a:off x="4295776" y="2571750"/>
            <a:ext cx="8572497" cy="4286250"/>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100"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810E0516-2B3F-6EE4-CFF8-2671E172DA77}"/>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4" name="Hộp Văn bản 3">
            <a:extLst>
              <a:ext uri="{FF2B5EF4-FFF2-40B4-BE49-F238E27FC236}">
                <a16:creationId xmlns:a16="http://schemas.microsoft.com/office/drawing/2014/main" id="{D24F4727-F231-5468-B156-7DC77CBBD939}"/>
              </a:ext>
            </a:extLst>
          </p:cNvPr>
          <p:cNvSpPr txBox="1"/>
          <p:nvPr/>
        </p:nvSpPr>
        <p:spPr>
          <a:xfrm>
            <a:off x="4972051" y="979421"/>
            <a:ext cx="7219949" cy="1815882"/>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Prefix ++</a:t>
            </a:r>
            <a:r>
              <a:rPr lang="en-US" sz="2800">
                <a:latin typeface="Calibri" panose="020F0502020204030204" pitchFamily="34" charset="0"/>
                <a:ea typeface="Calibri" panose="020F0502020204030204" pitchFamily="34" charset="0"/>
                <a:cs typeface="Calibri" panose="020F0502020204030204" pitchFamily="34" charset="0"/>
              </a:rPr>
              <a:t> </a:t>
            </a:r>
          </a:p>
          <a:p>
            <a:r>
              <a:rPr lang="en-US" sz="2800" b="1">
                <a:latin typeface="Calibri" panose="020F0502020204030204" pitchFamily="34" charset="0"/>
                <a:ea typeface="Calibri" panose="020F0502020204030204" pitchFamily="34" charset="0"/>
                <a:cs typeface="Calibri" panose="020F0502020204030204" pitchFamily="34" charset="0"/>
              </a:rPr>
              <a:t>Prefix –</a:t>
            </a:r>
          </a:p>
          <a:p>
            <a:r>
              <a:rPr lang="en-US" sz="2800" b="1">
                <a:latin typeface="Calibri" panose="020F0502020204030204" pitchFamily="34" charset="0"/>
                <a:ea typeface="Calibri" panose="020F0502020204030204" pitchFamily="34" charset="0"/>
                <a:cs typeface="Calibri" panose="020F0502020204030204" pitchFamily="34" charset="0"/>
              </a:rPr>
              <a:t>Postfix ++</a:t>
            </a:r>
          </a:p>
          <a:p>
            <a:r>
              <a:rPr lang="en-US" sz="2800" b="1">
                <a:latin typeface="Calibri" panose="020F0502020204030204" pitchFamily="34" charset="0"/>
                <a:ea typeface="Calibri" panose="020F0502020204030204" pitchFamily="34" charset="0"/>
                <a:cs typeface="Calibri" panose="020F0502020204030204" pitchFamily="34" charset="0"/>
              </a:rPr>
              <a:t>Postfix --</a:t>
            </a:r>
          </a:p>
        </p:txBody>
      </p:sp>
    </p:spTree>
    <p:extLst>
      <p:ext uri="{BB962C8B-B14F-4D97-AF65-F5344CB8AC3E}">
        <p14:creationId xmlns:p14="http://schemas.microsoft.com/office/powerpoint/2010/main" val="207908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1.</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8800">
                <a:solidFill>
                  <a:schemeClr val="bg1"/>
                </a:solidFill>
              </a:rPr>
              <a:t>Memory layout</a:t>
            </a:r>
            <a:endParaRPr lang="en-US" sz="8800"/>
          </a:p>
        </p:txBody>
      </p:sp>
    </p:spTree>
    <p:extLst>
      <p:ext uri="{BB962C8B-B14F-4D97-AF65-F5344CB8AC3E}">
        <p14:creationId xmlns:p14="http://schemas.microsoft.com/office/powerpoint/2010/main" val="228474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100"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810E0516-2B3F-6EE4-CFF8-2671E172DA77}"/>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Hình ảnh 9">
            <a:extLst>
              <a:ext uri="{FF2B5EF4-FFF2-40B4-BE49-F238E27FC236}">
                <a16:creationId xmlns:a16="http://schemas.microsoft.com/office/drawing/2014/main" id="{2C70262D-D891-D979-0C1C-09144407B30C}"/>
              </a:ext>
            </a:extLst>
          </p:cNvPr>
          <p:cNvPicPr>
            <a:picLocks noChangeAspect="1"/>
          </p:cNvPicPr>
          <p:nvPr/>
        </p:nvPicPr>
        <p:blipFill>
          <a:blip r:embed="rId3"/>
          <a:stretch>
            <a:fillRect/>
          </a:stretch>
        </p:blipFill>
        <p:spPr>
          <a:xfrm>
            <a:off x="5710011" y="1104743"/>
            <a:ext cx="5283812" cy="2324257"/>
          </a:xfrm>
          <a:prstGeom prst="rect">
            <a:avLst/>
          </a:prstGeom>
        </p:spPr>
      </p:pic>
      <p:pic>
        <p:nvPicPr>
          <p:cNvPr id="12" name="Hình ảnh 11">
            <a:extLst>
              <a:ext uri="{FF2B5EF4-FFF2-40B4-BE49-F238E27FC236}">
                <a16:creationId xmlns:a16="http://schemas.microsoft.com/office/drawing/2014/main" id="{55096FE7-C4B0-EC88-B4AC-F9262BA3A1EB}"/>
              </a:ext>
            </a:extLst>
          </p:cNvPr>
          <p:cNvPicPr>
            <a:picLocks noChangeAspect="1"/>
          </p:cNvPicPr>
          <p:nvPr/>
        </p:nvPicPr>
        <p:blipFill>
          <a:blip r:embed="rId4"/>
          <a:stretch>
            <a:fillRect/>
          </a:stretch>
        </p:blipFill>
        <p:spPr>
          <a:xfrm>
            <a:off x="5710011" y="3823447"/>
            <a:ext cx="5262468" cy="2324256"/>
          </a:xfrm>
          <a:prstGeom prst="rect">
            <a:avLst/>
          </a:prstGeom>
        </p:spPr>
      </p:pic>
    </p:spTree>
    <p:extLst>
      <p:ext uri="{BB962C8B-B14F-4D97-AF65-F5344CB8AC3E}">
        <p14:creationId xmlns:p14="http://schemas.microsoft.com/office/powerpoint/2010/main" val="397800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91F32F21-F847-D938-80B1-E983A7A78020}"/>
              </a:ext>
            </a:extLst>
          </p:cNvPr>
          <p:cNvPicPr>
            <a:picLocks noChangeAspect="1"/>
          </p:cNvPicPr>
          <p:nvPr/>
        </p:nvPicPr>
        <p:blipFill rotWithShape="1">
          <a:blip r:embed="rId3"/>
          <a:srcRect l="19500" r="19300"/>
          <a:stretch/>
        </p:blipFill>
        <p:spPr>
          <a:xfrm>
            <a:off x="5676900" y="1706714"/>
            <a:ext cx="5829300" cy="4762500"/>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7"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77B3A5B1-21A4-6306-5B76-F33C4E994909}"/>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7" name="Hộp Văn bản 6">
            <a:extLst>
              <a:ext uri="{FF2B5EF4-FFF2-40B4-BE49-F238E27FC236}">
                <a16:creationId xmlns:a16="http://schemas.microsoft.com/office/drawing/2014/main" id="{7AB6CA8F-79DF-9F66-3C32-EC06C24071E5}"/>
              </a:ext>
            </a:extLst>
          </p:cNvPr>
          <p:cNvSpPr txBox="1"/>
          <p:nvPr/>
        </p:nvSpPr>
        <p:spPr>
          <a:xfrm>
            <a:off x="4972051" y="979421"/>
            <a:ext cx="7219949"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int pointer:</a:t>
            </a:r>
          </a:p>
        </p:txBody>
      </p:sp>
    </p:spTree>
    <p:extLst>
      <p:ext uri="{BB962C8B-B14F-4D97-AF65-F5344CB8AC3E}">
        <p14:creationId xmlns:p14="http://schemas.microsoft.com/office/powerpoint/2010/main" val="2372543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B3B56EDD-15DD-0839-3BD5-A00F568A4760}"/>
              </a:ext>
            </a:extLst>
          </p:cNvPr>
          <p:cNvPicPr>
            <a:picLocks noChangeAspect="1"/>
          </p:cNvPicPr>
          <p:nvPr/>
        </p:nvPicPr>
        <p:blipFill rotWithShape="1">
          <a:blip r:embed="rId3"/>
          <a:srcRect l="18900" r="17900"/>
          <a:stretch/>
        </p:blipFill>
        <p:spPr>
          <a:xfrm>
            <a:off x="5619749" y="1706714"/>
            <a:ext cx="6019801" cy="4762500"/>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7"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77B3A5B1-21A4-6306-5B76-F33C4E994909}"/>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7" name="Hộp Văn bản 6">
            <a:extLst>
              <a:ext uri="{FF2B5EF4-FFF2-40B4-BE49-F238E27FC236}">
                <a16:creationId xmlns:a16="http://schemas.microsoft.com/office/drawing/2014/main" id="{7AB6CA8F-79DF-9F66-3C32-EC06C24071E5}"/>
              </a:ext>
            </a:extLst>
          </p:cNvPr>
          <p:cNvSpPr txBox="1"/>
          <p:nvPr/>
        </p:nvSpPr>
        <p:spPr>
          <a:xfrm>
            <a:off x="4972051" y="979421"/>
            <a:ext cx="7219949"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int pointer:</a:t>
            </a:r>
          </a:p>
        </p:txBody>
      </p:sp>
    </p:spTree>
    <p:extLst>
      <p:ext uri="{BB962C8B-B14F-4D97-AF65-F5344CB8AC3E}">
        <p14:creationId xmlns:p14="http://schemas.microsoft.com/office/powerpoint/2010/main" val="1685435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7"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77B3A5B1-21A4-6306-5B76-F33C4E994909}"/>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7" name="Hộp Văn bản 6">
            <a:extLst>
              <a:ext uri="{FF2B5EF4-FFF2-40B4-BE49-F238E27FC236}">
                <a16:creationId xmlns:a16="http://schemas.microsoft.com/office/drawing/2014/main" id="{7AB6CA8F-79DF-9F66-3C32-EC06C24071E5}"/>
              </a:ext>
            </a:extLst>
          </p:cNvPr>
          <p:cNvSpPr txBox="1"/>
          <p:nvPr/>
        </p:nvSpPr>
        <p:spPr>
          <a:xfrm>
            <a:off x="4972051" y="979421"/>
            <a:ext cx="7219949"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Subtraction of 2 pointer:</a:t>
            </a:r>
          </a:p>
        </p:txBody>
      </p:sp>
      <p:pic>
        <p:nvPicPr>
          <p:cNvPr id="6" name="Hình ảnh 5">
            <a:extLst>
              <a:ext uri="{FF2B5EF4-FFF2-40B4-BE49-F238E27FC236}">
                <a16:creationId xmlns:a16="http://schemas.microsoft.com/office/drawing/2014/main" id="{7C4570F0-869E-3104-D133-F49A120C7E64}"/>
              </a:ext>
            </a:extLst>
          </p:cNvPr>
          <p:cNvPicPr>
            <a:picLocks noChangeAspect="1"/>
          </p:cNvPicPr>
          <p:nvPr/>
        </p:nvPicPr>
        <p:blipFill>
          <a:blip r:embed="rId3"/>
          <a:stretch>
            <a:fillRect/>
          </a:stretch>
        </p:blipFill>
        <p:spPr>
          <a:xfrm>
            <a:off x="4972051" y="1693168"/>
            <a:ext cx="6953248" cy="3192818"/>
          </a:xfrm>
          <a:prstGeom prst="rect">
            <a:avLst/>
          </a:prstGeom>
        </p:spPr>
      </p:pic>
      <p:pic>
        <p:nvPicPr>
          <p:cNvPr id="10" name="Hình ảnh 9">
            <a:extLst>
              <a:ext uri="{FF2B5EF4-FFF2-40B4-BE49-F238E27FC236}">
                <a16:creationId xmlns:a16="http://schemas.microsoft.com/office/drawing/2014/main" id="{1DED46F5-EC0F-65B9-2E10-7138FD7BF61C}"/>
              </a:ext>
            </a:extLst>
          </p:cNvPr>
          <p:cNvPicPr>
            <a:picLocks noChangeAspect="1"/>
          </p:cNvPicPr>
          <p:nvPr/>
        </p:nvPicPr>
        <p:blipFill>
          <a:blip r:embed="rId4"/>
          <a:stretch>
            <a:fillRect/>
          </a:stretch>
        </p:blipFill>
        <p:spPr>
          <a:xfrm>
            <a:off x="6096000" y="5274111"/>
            <a:ext cx="5124447" cy="1208936"/>
          </a:xfrm>
          <a:prstGeom prst="rect">
            <a:avLst/>
          </a:prstGeom>
        </p:spPr>
      </p:pic>
    </p:spTree>
    <p:extLst>
      <p:ext uri="{BB962C8B-B14F-4D97-AF65-F5344CB8AC3E}">
        <p14:creationId xmlns:p14="http://schemas.microsoft.com/office/powerpoint/2010/main" val="4187980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7"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A7ACA78D-D488-07AE-2D75-47B9060C48D3}"/>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Hình ảnh 9">
            <a:extLst>
              <a:ext uri="{FF2B5EF4-FFF2-40B4-BE49-F238E27FC236}">
                <a16:creationId xmlns:a16="http://schemas.microsoft.com/office/drawing/2014/main" id="{EB1382A7-46B3-348B-B465-D45446DE8367}"/>
              </a:ext>
            </a:extLst>
          </p:cNvPr>
          <p:cNvPicPr>
            <a:picLocks noChangeAspect="1"/>
          </p:cNvPicPr>
          <p:nvPr/>
        </p:nvPicPr>
        <p:blipFill>
          <a:blip r:embed="rId3"/>
          <a:stretch>
            <a:fillRect/>
          </a:stretch>
        </p:blipFill>
        <p:spPr>
          <a:xfrm>
            <a:off x="4974473" y="4877814"/>
            <a:ext cx="5217278" cy="1773462"/>
          </a:xfrm>
          <a:prstGeom prst="rect">
            <a:avLst/>
          </a:prstGeom>
        </p:spPr>
      </p:pic>
      <p:pic>
        <p:nvPicPr>
          <p:cNvPr id="12" name="Hình ảnh 11">
            <a:extLst>
              <a:ext uri="{FF2B5EF4-FFF2-40B4-BE49-F238E27FC236}">
                <a16:creationId xmlns:a16="http://schemas.microsoft.com/office/drawing/2014/main" id="{ADC62876-0B10-94A4-F11F-2D22D3E3B11C}"/>
              </a:ext>
            </a:extLst>
          </p:cNvPr>
          <p:cNvPicPr>
            <a:picLocks noChangeAspect="1"/>
          </p:cNvPicPr>
          <p:nvPr/>
        </p:nvPicPr>
        <p:blipFill>
          <a:blip r:embed="rId4"/>
          <a:stretch>
            <a:fillRect/>
          </a:stretch>
        </p:blipFill>
        <p:spPr>
          <a:xfrm>
            <a:off x="4974471" y="979420"/>
            <a:ext cx="5807825" cy="3716195"/>
          </a:xfrm>
          <a:prstGeom prst="rect">
            <a:avLst/>
          </a:prstGeom>
        </p:spPr>
      </p:pic>
    </p:spTree>
    <p:extLst>
      <p:ext uri="{BB962C8B-B14F-4D97-AF65-F5344CB8AC3E}">
        <p14:creationId xmlns:p14="http://schemas.microsoft.com/office/powerpoint/2010/main" val="1776388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11963400"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6043DDA2-FCE3-7F6B-BE01-90F90C45E3C1}"/>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C1A99066-1C7B-DCA0-83A4-31FA3B6FD0FB}"/>
              </a:ext>
            </a:extLst>
          </p:cNvPr>
          <p:cNvSpPr txBox="1"/>
          <p:nvPr/>
        </p:nvSpPr>
        <p:spPr>
          <a:xfrm>
            <a:off x="4914902" y="979421"/>
            <a:ext cx="7219949"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Assignment: </a:t>
            </a:r>
            <a:r>
              <a:rPr lang="en-US" sz="2800">
                <a:latin typeface="Calibri" panose="020F0502020204030204" pitchFamily="34" charset="0"/>
                <a:ea typeface="Calibri" panose="020F0502020204030204" pitchFamily="34" charset="0"/>
                <a:cs typeface="Calibri" panose="020F0502020204030204" pitchFamily="34" charset="0"/>
              </a:rPr>
              <a:t>2 types:</a:t>
            </a:r>
          </a:p>
          <a:p>
            <a:endParaRPr lang="en-US" sz="2800" b="1">
              <a:latin typeface="Calibri" panose="020F0502020204030204" pitchFamily="34" charset="0"/>
              <a:ea typeface="Calibri" panose="020F0502020204030204" pitchFamily="34" charset="0"/>
              <a:cs typeface="Calibri" panose="020F0502020204030204" pitchFamily="34" charset="0"/>
            </a:endParaRPr>
          </a:p>
        </p:txBody>
      </p:sp>
      <p:pic>
        <p:nvPicPr>
          <p:cNvPr id="5" name="Hình ảnh 4">
            <a:extLst>
              <a:ext uri="{FF2B5EF4-FFF2-40B4-BE49-F238E27FC236}">
                <a16:creationId xmlns:a16="http://schemas.microsoft.com/office/drawing/2014/main" id="{C78D27BC-0C95-5D39-8BA1-4F8BE5BE93B8}"/>
              </a:ext>
            </a:extLst>
          </p:cNvPr>
          <p:cNvPicPr>
            <a:picLocks noChangeAspect="1"/>
          </p:cNvPicPr>
          <p:nvPr/>
        </p:nvPicPr>
        <p:blipFill>
          <a:blip r:embed="rId3"/>
          <a:stretch>
            <a:fillRect/>
          </a:stretch>
        </p:blipFill>
        <p:spPr>
          <a:xfrm>
            <a:off x="4914902" y="1719651"/>
            <a:ext cx="3777625" cy="2417682"/>
          </a:xfrm>
          <a:prstGeom prst="rect">
            <a:avLst/>
          </a:prstGeom>
        </p:spPr>
      </p:pic>
    </p:spTree>
    <p:extLst>
      <p:ext uri="{BB962C8B-B14F-4D97-AF65-F5344CB8AC3E}">
        <p14:creationId xmlns:p14="http://schemas.microsoft.com/office/powerpoint/2010/main" val="3881555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9"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787681E8-C15F-0EA7-95A2-DCA42A2012AB}"/>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pic>
        <p:nvPicPr>
          <p:cNvPr id="5" name="Hình ảnh 4">
            <a:extLst>
              <a:ext uri="{FF2B5EF4-FFF2-40B4-BE49-F238E27FC236}">
                <a16:creationId xmlns:a16="http://schemas.microsoft.com/office/drawing/2014/main" id="{6FBEC300-23B1-CCCE-997D-3D2544F10C2E}"/>
              </a:ext>
            </a:extLst>
          </p:cNvPr>
          <p:cNvPicPr>
            <a:picLocks noChangeAspect="1"/>
          </p:cNvPicPr>
          <p:nvPr/>
        </p:nvPicPr>
        <p:blipFill>
          <a:blip r:embed="rId3"/>
          <a:stretch>
            <a:fillRect/>
          </a:stretch>
        </p:blipFill>
        <p:spPr>
          <a:xfrm>
            <a:off x="1691214" y="3657077"/>
            <a:ext cx="10386486" cy="2936406"/>
          </a:xfrm>
          <a:prstGeom prst="rect">
            <a:avLst/>
          </a:prstGeom>
        </p:spPr>
      </p:pic>
      <p:sp>
        <p:nvSpPr>
          <p:cNvPr id="6" name="Hộp Văn bản 5">
            <a:extLst>
              <a:ext uri="{FF2B5EF4-FFF2-40B4-BE49-F238E27FC236}">
                <a16:creationId xmlns:a16="http://schemas.microsoft.com/office/drawing/2014/main" id="{DB754A57-2C6C-1E56-1A38-438B211A5561}"/>
              </a:ext>
            </a:extLst>
          </p:cNvPr>
          <p:cNvSpPr txBox="1"/>
          <p:nvPr/>
        </p:nvSpPr>
        <p:spPr>
          <a:xfrm>
            <a:off x="4914902" y="979421"/>
            <a:ext cx="7219949" cy="2677656"/>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Array: </a:t>
            </a:r>
            <a:r>
              <a:rPr lang="en-US" sz="2800">
                <a:latin typeface="Calibri" panose="020F0502020204030204" pitchFamily="34" charset="0"/>
                <a:ea typeface="Calibri" panose="020F0502020204030204" pitchFamily="34" charset="0"/>
                <a:cs typeface="Calibri" panose="020F0502020204030204" pitchFamily="34" charset="0"/>
              </a:rPr>
              <a:t>name can use same as const pointer </a:t>
            </a:r>
          </a:p>
          <a:p>
            <a:endParaRPr lang="en-US" sz="2800" b="1">
              <a:latin typeface="Calibri" panose="020F0502020204030204" pitchFamily="34" charset="0"/>
              <a:ea typeface="Calibri" panose="020F0502020204030204" pitchFamily="34" charset="0"/>
              <a:cs typeface="Calibri" panose="020F0502020204030204" pitchFamily="34" charset="0"/>
            </a:endParaRPr>
          </a:p>
          <a:p>
            <a:r>
              <a:rPr lang="en-US" sz="2800" b="1">
                <a:latin typeface="Calibri" panose="020F0502020204030204" pitchFamily="34" charset="0"/>
                <a:ea typeface="Calibri" panose="020F0502020204030204" pitchFamily="34" charset="0"/>
                <a:cs typeface="Calibri" panose="020F0502020204030204" pitchFamily="34" charset="0"/>
              </a:rPr>
              <a:t>With:</a:t>
            </a:r>
          </a:p>
          <a:p>
            <a:endParaRPr lang="en-US" sz="2800" b="1">
              <a:latin typeface="Calibri" panose="020F0502020204030204" pitchFamily="34" charset="0"/>
              <a:ea typeface="Calibri" panose="020F0502020204030204" pitchFamily="34" charset="0"/>
              <a:cs typeface="Calibri" panose="020F0502020204030204" pitchFamily="34" charset="0"/>
            </a:endParaRPr>
          </a:p>
          <a:p>
            <a:endParaRPr lang="en-US" sz="2800" b="1">
              <a:latin typeface="Calibri" panose="020F0502020204030204" pitchFamily="34" charset="0"/>
              <a:ea typeface="Calibri" panose="020F0502020204030204" pitchFamily="34" charset="0"/>
              <a:cs typeface="Calibri" panose="020F0502020204030204" pitchFamily="34" charset="0"/>
            </a:endParaRPr>
          </a:p>
          <a:p>
            <a:r>
              <a:rPr lang="en-US" sz="2800" b="1">
                <a:latin typeface="Calibri" panose="020F0502020204030204" pitchFamily="34" charset="0"/>
                <a:ea typeface="Calibri" panose="020F0502020204030204" pitchFamily="34" charset="0"/>
                <a:cs typeface="Calibri" panose="020F0502020204030204" pitchFamily="34" charset="0"/>
              </a:rPr>
              <a:t>That:</a:t>
            </a:r>
          </a:p>
        </p:txBody>
      </p:sp>
      <p:pic>
        <p:nvPicPr>
          <p:cNvPr id="8" name="Hình ảnh 7">
            <a:extLst>
              <a:ext uri="{FF2B5EF4-FFF2-40B4-BE49-F238E27FC236}">
                <a16:creationId xmlns:a16="http://schemas.microsoft.com/office/drawing/2014/main" id="{00E38934-E662-FA5E-FF2B-DFCD7FE1EAC2}"/>
              </a:ext>
            </a:extLst>
          </p:cNvPr>
          <p:cNvPicPr>
            <a:picLocks noChangeAspect="1"/>
          </p:cNvPicPr>
          <p:nvPr/>
        </p:nvPicPr>
        <p:blipFill>
          <a:blip r:embed="rId4"/>
          <a:stretch>
            <a:fillRect/>
          </a:stretch>
        </p:blipFill>
        <p:spPr>
          <a:xfrm>
            <a:off x="6096000" y="2413499"/>
            <a:ext cx="4591050" cy="550081"/>
          </a:xfrm>
          <a:prstGeom prst="rect">
            <a:avLst/>
          </a:prstGeom>
        </p:spPr>
      </p:pic>
    </p:spTree>
    <p:extLst>
      <p:ext uri="{BB962C8B-B14F-4D97-AF65-F5344CB8AC3E}">
        <p14:creationId xmlns:p14="http://schemas.microsoft.com/office/powerpoint/2010/main" val="773753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arithmetic</a:t>
            </a:r>
            <a:endParaRPr lang="en-US" sz="1200"/>
          </a:p>
        </p:txBody>
      </p:sp>
      <p:sp>
        <p:nvSpPr>
          <p:cNvPr id="9" name="Hộp Văn bản 8">
            <a:extLst>
              <a:ext uri="{FF2B5EF4-FFF2-40B4-BE49-F238E27FC236}">
                <a16:creationId xmlns:a16="http://schemas.microsoft.com/office/drawing/2014/main" id="{4FC39643-4BD4-FCE5-9B19-C29B0A7750C6}"/>
              </a:ext>
            </a:extLst>
          </p:cNvPr>
          <p:cNvSpPr txBox="1"/>
          <p:nvPr/>
        </p:nvSpPr>
        <p:spPr>
          <a:xfrm>
            <a:off x="114300" y="979421"/>
            <a:ext cx="4610099" cy="3108543"/>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Pointer operator:</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Operator *, -&gt;, &amp;</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Increment and decrement</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Addition and subtraction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Comparison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Assignment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Array</a:t>
            </a:r>
          </a:p>
        </p:txBody>
      </p:sp>
      <p:cxnSp>
        <p:nvCxnSpPr>
          <p:cNvPr id="3" name="Đường nối Thẳng 2">
            <a:extLst>
              <a:ext uri="{FF2B5EF4-FFF2-40B4-BE49-F238E27FC236}">
                <a16:creationId xmlns:a16="http://schemas.microsoft.com/office/drawing/2014/main" id="{787681E8-C15F-0EA7-95A2-DCA42A2012AB}"/>
              </a:ext>
            </a:extLst>
          </p:cNvPr>
          <p:cNvCxnSpPr/>
          <p:nvPr/>
        </p:nvCxnSpPr>
        <p:spPr>
          <a:xfrm>
            <a:off x="4724400" y="788894"/>
            <a:ext cx="0" cy="6069106"/>
          </a:xfrm>
          <a:prstGeom prst="line">
            <a:avLst/>
          </a:prstGeom>
        </p:spPr>
        <p:style>
          <a:lnRef idx="1">
            <a:schemeClr val="accent1"/>
          </a:lnRef>
          <a:fillRef idx="0">
            <a:schemeClr val="accent1"/>
          </a:fillRef>
          <a:effectRef idx="0">
            <a:schemeClr val="accent1"/>
          </a:effectRef>
          <a:fontRef idx="minor">
            <a:schemeClr val="tx1"/>
          </a:fontRef>
        </p:style>
      </p:cxnSp>
      <p:sp>
        <p:nvSpPr>
          <p:cNvPr id="6" name="Hộp Văn bản 5">
            <a:extLst>
              <a:ext uri="{FF2B5EF4-FFF2-40B4-BE49-F238E27FC236}">
                <a16:creationId xmlns:a16="http://schemas.microsoft.com/office/drawing/2014/main" id="{DB754A57-2C6C-1E56-1A38-438B211A5561}"/>
              </a:ext>
            </a:extLst>
          </p:cNvPr>
          <p:cNvSpPr txBox="1"/>
          <p:nvPr/>
        </p:nvSpPr>
        <p:spPr>
          <a:xfrm>
            <a:off x="4914902" y="979421"/>
            <a:ext cx="7219949"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Multi-dimensional Array:</a:t>
            </a:r>
          </a:p>
          <a:p>
            <a:r>
              <a:rPr lang="en-US" sz="2800">
                <a:latin typeface="Calibri" panose="020F0502020204030204" pitchFamily="34" charset="0"/>
                <a:ea typeface="Calibri" panose="020F0502020204030204" pitchFamily="34" charset="0"/>
                <a:cs typeface="Calibri" panose="020F0502020204030204" pitchFamily="34" charset="0"/>
              </a:rPr>
              <a:t>Address of array </a:t>
            </a:r>
          </a:p>
        </p:txBody>
      </p:sp>
      <p:pic>
        <p:nvPicPr>
          <p:cNvPr id="7" name="Hình ảnh 6">
            <a:extLst>
              <a:ext uri="{FF2B5EF4-FFF2-40B4-BE49-F238E27FC236}">
                <a16:creationId xmlns:a16="http://schemas.microsoft.com/office/drawing/2014/main" id="{84D32E53-63F9-A9A8-7140-5091E531E3DA}"/>
              </a:ext>
            </a:extLst>
          </p:cNvPr>
          <p:cNvPicPr>
            <a:picLocks noChangeAspect="1"/>
          </p:cNvPicPr>
          <p:nvPr/>
        </p:nvPicPr>
        <p:blipFill>
          <a:blip r:embed="rId3"/>
          <a:stretch>
            <a:fillRect/>
          </a:stretch>
        </p:blipFill>
        <p:spPr>
          <a:xfrm>
            <a:off x="7463498" y="1510261"/>
            <a:ext cx="4455718" cy="346556"/>
          </a:xfrm>
          <a:prstGeom prst="rect">
            <a:avLst/>
          </a:prstGeom>
        </p:spPr>
      </p:pic>
      <p:pic>
        <p:nvPicPr>
          <p:cNvPr id="11" name="Hình ảnh 10">
            <a:extLst>
              <a:ext uri="{FF2B5EF4-FFF2-40B4-BE49-F238E27FC236}">
                <a16:creationId xmlns:a16="http://schemas.microsoft.com/office/drawing/2014/main" id="{54C77158-01D4-9E2F-26C0-4454C4A7C1E4}"/>
              </a:ext>
            </a:extLst>
          </p:cNvPr>
          <p:cNvPicPr>
            <a:picLocks noChangeAspect="1"/>
          </p:cNvPicPr>
          <p:nvPr/>
        </p:nvPicPr>
        <p:blipFill>
          <a:blip r:embed="rId4"/>
          <a:stretch>
            <a:fillRect/>
          </a:stretch>
        </p:blipFill>
        <p:spPr>
          <a:xfrm>
            <a:off x="8688019" y="2124055"/>
            <a:ext cx="3070995" cy="1418507"/>
          </a:xfrm>
          <a:prstGeom prst="rect">
            <a:avLst/>
          </a:prstGeom>
        </p:spPr>
      </p:pic>
      <p:graphicFrame>
        <p:nvGraphicFramePr>
          <p:cNvPr id="12" name="Bảng 11">
            <a:extLst>
              <a:ext uri="{FF2B5EF4-FFF2-40B4-BE49-F238E27FC236}">
                <a16:creationId xmlns:a16="http://schemas.microsoft.com/office/drawing/2014/main" id="{3B2250A4-5C1A-21DF-A3CF-B216A810EC14}"/>
              </a:ext>
            </a:extLst>
          </p:cNvPr>
          <p:cNvGraphicFramePr>
            <a:graphicFrameLocks noGrp="1"/>
          </p:cNvGraphicFramePr>
          <p:nvPr>
            <p:extLst>
              <p:ext uri="{D42A27DB-BD31-4B8C-83A1-F6EECF244321}">
                <p14:modId xmlns:p14="http://schemas.microsoft.com/office/powerpoint/2010/main" val="1215256385"/>
              </p:ext>
            </p:extLst>
          </p:nvPr>
        </p:nvGraphicFramePr>
        <p:xfrm>
          <a:off x="7825868" y="2124055"/>
          <a:ext cx="721657" cy="1341120"/>
        </p:xfrm>
        <a:graphic>
          <a:graphicData uri="http://schemas.openxmlformats.org/drawingml/2006/table">
            <a:tbl>
              <a:tblPr firstRow="1" bandRow="1">
                <a:tableStyleId>{F7AB11C1-C57C-4336-AF9B-BD13F94AF17F}</a:tableStyleId>
              </a:tblPr>
              <a:tblGrid>
                <a:gridCol w="721657">
                  <a:extLst>
                    <a:ext uri="{9D8B030D-6E8A-4147-A177-3AD203B41FA5}">
                      <a16:colId xmlns:a16="http://schemas.microsoft.com/office/drawing/2014/main" val="387089222"/>
                    </a:ext>
                  </a:extLst>
                </a:gridCol>
              </a:tblGrid>
              <a:tr h="318833">
                <a:tc>
                  <a:txBody>
                    <a:bodyPr/>
                    <a:lstStyle/>
                    <a:p>
                      <a:pPr algn="ctr"/>
                      <a:r>
                        <a:rPr lang="en-US" sz="1600"/>
                        <a:t>1</a:t>
                      </a:r>
                    </a:p>
                  </a:txBody>
                  <a:tcPr anchor="ctr"/>
                </a:tc>
                <a:extLst>
                  <a:ext uri="{0D108BD9-81ED-4DB2-BD59-A6C34878D82A}">
                    <a16:rowId xmlns:a16="http://schemas.microsoft.com/office/drawing/2014/main" val="470344732"/>
                  </a:ext>
                </a:extLst>
              </a:tr>
              <a:tr h="318833">
                <a:tc>
                  <a:txBody>
                    <a:bodyPr/>
                    <a:lstStyle/>
                    <a:p>
                      <a:pPr algn="ctr"/>
                      <a:r>
                        <a:rPr lang="en-US" sz="1600"/>
                        <a:t>2</a:t>
                      </a:r>
                    </a:p>
                  </a:txBody>
                  <a:tcPr anchor="ctr"/>
                </a:tc>
                <a:extLst>
                  <a:ext uri="{0D108BD9-81ED-4DB2-BD59-A6C34878D82A}">
                    <a16:rowId xmlns:a16="http://schemas.microsoft.com/office/drawing/2014/main" val="3237219147"/>
                  </a:ext>
                </a:extLst>
              </a:tr>
              <a:tr h="318833">
                <a:tc>
                  <a:txBody>
                    <a:bodyPr/>
                    <a:lstStyle/>
                    <a:p>
                      <a:pPr algn="ctr"/>
                      <a:r>
                        <a:rPr lang="en-US" sz="1600"/>
                        <a:t>3</a:t>
                      </a:r>
                    </a:p>
                  </a:txBody>
                  <a:tcPr anchor="ctr"/>
                </a:tc>
                <a:extLst>
                  <a:ext uri="{0D108BD9-81ED-4DB2-BD59-A6C34878D82A}">
                    <a16:rowId xmlns:a16="http://schemas.microsoft.com/office/drawing/2014/main" val="4136520018"/>
                  </a:ext>
                </a:extLst>
              </a:tr>
              <a:tr h="318833">
                <a:tc>
                  <a:txBody>
                    <a:bodyPr/>
                    <a:lstStyle/>
                    <a:p>
                      <a:pPr algn="ctr"/>
                      <a:r>
                        <a:rPr lang="en-US" sz="1600"/>
                        <a:t>4</a:t>
                      </a:r>
                    </a:p>
                  </a:txBody>
                  <a:tcPr anchor="ctr"/>
                </a:tc>
                <a:extLst>
                  <a:ext uri="{0D108BD9-81ED-4DB2-BD59-A6C34878D82A}">
                    <a16:rowId xmlns:a16="http://schemas.microsoft.com/office/drawing/2014/main" val="1942073108"/>
                  </a:ext>
                </a:extLst>
              </a:tr>
            </a:tbl>
          </a:graphicData>
        </a:graphic>
      </p:graphicFrame>
      <p:cxnSp>
        <p:nvCxnSpPr>
          <p:cNvPr id="14" name="Đường kết nối Mũi tên Thẳng 13">
            <a:extLst>
              <a:ext uri="{FF2B5EF4-FFF2-40B4-BE49-F238E27FC236}">
                <a16:creationId xmlns:a16="http://schemas.microsoft.com/office/drawing/2014/main" id="{001C9C1C-E513-BB68-D451-1CB8BC1DCCDA}"/>
              </a:ext>
            </a:extLst>
          </p:cNvPr>
          <p:cNvCxnSpPr>
            <a:cxnSpLocks/>
          </p:cNvCxnSpPr>
          <p:nvPr/>
        </p:nvCxnSpPr>
        <p:spPr>
          <a:xfrm>
            <a:off x="7497421" y="2124055"/>
            <a:ext cx="0" cy="1277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ấu Cộng 15">
            <a:extLst>
              <a:ext uri="{FF2B5EF4-FFF2-40B4-BE49-F238E27FC236}">
                <a16:creationId xmlns:a16="http://schemas.microsoft.com/office/drawing/2014/main" id="{D31D6DA5-C963-C4A2-504D-A98C02F613FC}"/>
              </a:ext>
            </a:extLst>
          </p:cNvPr>
          <p:cNvSpPr/>
          <p:nvPr/>
        </p:nvSpPr>
        <p:spPr>
          <a:xfrm>
            <a:off x="7139976" y="3082444"/>
            <a:ext cx="323522" cy="346556"/>
          </a:xfrm>
          <a:prstGeom prst="mathPlus">
            <a:avLst>
              <a:gd name="adj1" fmla="val 1174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Hình ảnh 22">
            <a:extLst>
              <a:ext uri="{FF2B5EF4-FFF2-40B4-BE49-F238E27FC236}">
                <a16:creationId xmlns:a16="http://schemas.microsoft.com/office/drawing/2014/main" id="{7B632FE6-4F4A-AAE6-3EB4-F8CDEDC57E57}"/>
              </a:ext>
            </a:extLst>
          </p:cNvPr>
          <p:cNvPicPr>
            <a:picLocks noChangeAspect="1"/>
          </p:cNvPicPr>
          <p:nvPr/>
        </p:nvPicPr>
        <p:blipFill>
          <a:blip r:embed="rId5"/>
          <a:stretch>
            <a:fillRect/>
          </a:stretch>
        </p:blipFill>
        <p:spPr>
          <a:xfrm>
            <a:off x="1765231" y="3774918"/>
            <a:ext cx="8113953" cy="2732679"/>
          </a:xfrm>
          <a:prstGeom prst="rect">
            <a:avLst/>
          </a:prstGeom>
        </p:spPr>
      </p:pic>
      <p:pic>
        <p:nvPicPr>
          <p:cNvPr id="25" name="Hình ảnh 24">
            <a:extLst>
              <a:ext uri="{FF2B5EF4-FFF2-40B4-BE49-F238E27FC236}">
                <a16:creationId xmlns:a16="http://schemas.microsoft.com/office/drawing/2014/main" id="{0B826B04-A7A2-99EA-2C03-83B4E43D3F81}"/>
              </a:ext>
            </a:extLst>
          </p:cNvPr>
          <p:cNvPicPr>
            <a:picLocks noChangeAspect="1"/>
          </p:cNvPicPr>
          <p:nvPr/>
        </p:nvPicPr>
        <p:blipFill>
          <a:blip r:embed="rId6"/>
          <a:stretch>
            <a:fillRect/>
          </a:stretch>
        </p:blipFill>
        <p:spPr>
          <a:xfrm>
            <a:off x="10424089" y="4735310"/>
            <a:ext cx="3105495" cy="811894"/>
          </a:xfrm>
          <a:prstGeom prst="rect">
            <a:avLst/>
          </a:prstGeom>
        </p:spPr>
      </p:pic>
      <p:cxnSp>
        <p:nvCxnSpPr>
          <p:cNvPr id="26" name="Đường kết nối Mũi tên Thẳng 25">
            <a:extLst>
              <a:ext uri="{FF2B5EF4-FFF2-40B4-BE49-F238E27FC236}">
                <a16:creationId xmlns:a16="http://schemas.microsoft.com/office/drawing/2014/main" id="{35ECC7B7-A031-1AFA-7625-F6AF55908A73}"/>
              </a:ext>
            </a:extLst>
          </p:cNvPr>
          <p:cNvCxnSpPr>
            <a:cxnSpLocks/>
            <a:stCxn id="23" idx="3"/>
            <a:endCxn id="25" idx="1"/>
          </p:cNvCxnSpPr>
          <p:nvPr/>
        </p:nvCxnSpPr>
        <p:spPr>
          <a:xfrm flipV="1">
            <a:off x="9879184" y="5141257"/>
            <a:ext cx="544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936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array : pointer to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Multilevel pointer in C</a:t>
            </a:r>
            <a:r>
              <a:rPr lang="en-US" sz="2800">
                <a:latin typeface="Calibri" panose="020F0502020204030204" pitchFamily="34" charset="0"/>
                <a:ea typeface="Calibri" panose="020F0502020204030204" pitchFamily="34" charset="0"/>
                <a:cs typeface="Calibri" panose="020F0502020204030204" pitchFamily="34" charset="0"/>
              </a:rPr>
              <a:t>: </a:t>
            </a:r>
          </a:p>
          <a:p>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10" name="Hình ảnh 9">
            <a:extLst>
              <a:ext uri="{FF2B5EF4-FFF2-40B4-BE49-F238E27FC236}">
                <a16:creationId xmlns:a16="http://schemas.microsoft.com/office/drawing/2014/main" id="{FC634711-F34D-5618-072C-1C6F1E31AA8C}"/>
              </a:ext>
            </a:extLst>
          </p:cNvPr>
          <p:cNvPicPr>
            <a:picLocks noChangeAspect="1"/>
          </p:cNvPicPr>
          <p:nvPr/>
        </p:nvPicPr>
        <p:blipFill>
          <a:blip r:embed="rId3"/>
          <a:stretch>
            <a:fillRect/>
          </a:stretch>
        </p:blipFill>
        <p:spPr>
          <a:xfrm>
            <a:off x="4184932" y="950866"/>
            <a:ext cx="5407303" cy="566109"/>
          </a:xfrm>
          <a:prstGeom prst="rect">
            <a:avLst/>
          </a:prstGeom>
        </p:spPr>
      </p:pic>
      <p:pic>
        <p:nvPicPr>
          <p:cNvPr id="2052" name="Picture 4" descr="Lightbox">
            <a:extLst>
              <a:ext uri="{FF2B5EF4-FFF2-40B4-BE49-F238E27FC236}">
                <a16:creationId xmlns:a16="http://schemas.microsoft.com/office/drawing/2014/main" id="{3B4CD897-71CA-A717-DE0B-0A365C90EB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5" t="7868" b="14748"/>
          <a:stretch/>
        </p:blipFill>
        <p:spPr bwMode="auto">
          <a:xfrm>
            <a:off x="189808" y="1599317"/>
            <a:ext cx="11822898" cy="517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99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In C, like normal data pointers (int *, char *, etc), we can have pointers to functions. You can using this pointer to call function.</a:t>
            </a:r>
          </a:p>
        </p:txBody>
      </p:sp>
      <p:pic>
        <p:nvPicPr>
          <p:cNvPr id="4" name="Hình ảnh 3">
            <a:extLst>
              <a:ext uri="{FF2B5EF4-FFF2-40B4-BE49-F238E27FC236}">
                <a16:creationId xmlns:a16="http://schemas.microsoft.com/office/drawing/2014/main" id="{EA3AF90F-9244-D132-BDD2-54532CA7295A}"/>
              </a:ext>
            </a:extLst>
          </p:cNvPr>
          <p:cNvPicPr>
            <a:picLocks noChangeAspect="1"/>
          </p:cNvPicPr>
          <p:nvPr/>
        </p:nvPicPr>
        <p:blipFill>
          <a:blip r:embed="rId3"/>
          <a:stretch>
            <a:fillRect/>
          </a:stretch>
        </p:blipFill>
        <p:spPr>
          <a:xfrm>
            <a:off x="179294" y="2124055"/>
            <a:ext cx="5665553" cy="4366446"/>
          </a:xfrm>
          <a:prstGeom prst="rect">
            <a:avLst/>
          </a:prstGeom>
        </p:spPr>
      </p:pic>
      <p:sp>
        <p:nvSpPr>
          <p:cNvPr id="9" name="Hộp Văn bản 8">
            <a:extLst>
              <a:ext uri="{FF2B5EF4-FFF2-40B4-BE49-F238E27FC236}">
                <a16:creationId xmlns:a16="http://schemas.microsoft.com/office/drawing/2014/main" id="{B0666E2B-98D5-C39E-E8BA-90A3875E7121}"/>
              </a:ext>
            </a:extLst>
          </p:cNvPr>
          <p:cNvSpPr txBox="1"/>
          <p:nvPr/>
        </p:nvSpPr>
        <p:spPr>
          <a:xfrm>
            <a:off x="6347155" y="3640200"/>
            <a:ext cx="6096000"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Function pointer (point to function fun)</a:t>
            </a:r>
          </a:p>
        </p:txBody>
      </p:sp>
      <p:pic>
        <p:nvPicPr>
          <p:cNvPr id="18" name="Hình ảnh 17">
            <a:extLst>
              <a:ext uri="{FF2B5EF4-FFF2-40B4-BE49-F238E27FC236}">
                <a16:creationId xmlns:a16="http://schemas.microsoft.com/office/drawing/2014/main" id="{61E1C46C-AE54-1006-76FF-4B216CDD4498}"/>
              </a:ext>
            </a:extLst>
          </p:cNvPr>
          <p:cNvPicPr>
            <a:picLocks noChangeAspect="1"/>
          </p:cNvPicPr>
          <p:nvPr/>
        </p:nvPicPr>
        <p:blipFill>
          <a:blip r:embed="rId4"/>
          <a:stretch>
            <a:fillRect/>
          </a:stretch>
        </p:blipFill>
        <p:spPr>
          <a:xfrm>
            <a:off x="7100115" y="4751853"/>
            <a:ext cx="3352525" cy="1063974"/>
          </a:xfrm>
          <a:prstGeom prst="rect">
            <a:avLst/>
          </a:prstGeom>
        </p:spPr>
      </p:pic>
      <p:cxnSp>
        <p:nvCxnSpPr>
          <p:cNvPr id="19" name="Đường kết nối Mũi tên Thẳng 18">
            <a:extLst>
              <a:ext uri="{FF2B5EF4-FFF2-40B4-BE49-F238E27FC236}">
                <a16:creationId xmlns:a16="http://schemas.microsoft.com/office/drawing/2014/main" id="{6517FDA4-A177-9969-BEC7-BD4163D00CAD}"/>
              </a:ext>
            </a:extLst>
          </p:cNvPr>
          <p:cNvCxnSpPr>
            <a:cxnSpLocks/>
            <a:endCxn id="9" idx="1"/>
          </p:cNvCxnSpPr>
          <p:nvPr/>
        </p:nvCxnSpPr>
        <p:spPr>
          <a:xfrm flipV="1">
            <a:off x="2707341" y="3901810"/>
            <a:ext cx="3639814" cy="102266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78C65103-6ADD-F582-1EF9-63CB19D95E5A}"/>
              </a:ext>
            </a:extLst>
          </p:cNvPr>
          <p:cNvCxnSpPr>
            <a:cxnSpLocks/>
            <a:endCxn id="18" idx="1"/>
          </p:cNvCxnSpPr>
          <p:nvPr/>
        </p:nvCxnSpPr>
        <p:spPr>
          <a:xfrm>
            <a:off x="5809095" y="5283840"/>
            <a:ext cx="129102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6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2.</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600">
                <a:solidFill>
                  <a:schemeClr val="bg1"/>
                </a:solidFill>
              </a:rPr>
              <a:t>Variable &amp; operator</a:t>
            </a:r>
            <a:r>
              <a:rPr lang="en-US" sz="6600"/>
              <a:t>.</a:t>
            </a:r>
          </a:p>
        </p:txBody>
      </p:sp>
    </p:spTree>
    <p:extLst>
      <p:ext uri="{BB962C8B-B14F-4D97-AF65-F5344CB8AC3E}">
        <p14:creationId xmlns:p14="http://schemas.microsoft.com/office/powerpoint/2010/main" val="2672267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1. Unlike normal pointers, a function pointer points to code, not data. Typically a function pointer stores the start of executable code.</a:t>
            </a:r>
          </a:p>
        </p:txBody>
      </p:sp>
      <p:sp>
        <p:nvSpPr>
          <p:cNvPr id="9" name="Hộp Văn bản 8">
            <a:extLst>
              <a:ext uri="{FF2B5EF4-FFF2-40B4-BE49-F238E27FC236}">
                <a16:creationId xmlns:a16="http://schemas.microsoft.com/office/drawing/2014/main" id="{B0666E2B-98D5-C39E-E8BA-90A3875E7121}"/>
              </a:ext>
            </a:extLst>
          </p:cNvPr>
          <p:cNvSpPr txBox="1"/>
          <p:nvPr/>
        </p:nvSpPr>
        <p:spPr>
          <a:xfrm>
            <a:off x="7996661" y="3844253"/>
            <a:ext cx="6096000"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Calling function -&gt; go to fun</a:t>
            </a:r>
          </a:p>
        </p:txBody>
      </p:sp>
      <p:cxnSp>
        <p:nvCxnSpPr>
          <p:cNvPr id="19" name="Đường kết nối Mũi tên Thẳng 18">
            <a:extLst>
              <a:ext uri="{FF2B5EF4-FFF2-40B4-BE49-F238E27FC236}">
                <a16:creationId xmlns:a16="http://schemas.microsoft.com/office/drawing/2014/main" id="{6517FDA4-A177-9969-BEC7-BD4163D00CAD}"/>
              </a:ext>
            </a:extLst>
          </p:cNvPr>
          <p:cNvCxnSpPr>
            <a:cxnSpLocks/>
          </p:cNvCxnSpPr>
          <p:nvPr/>
        </p:nvCxnSpPr>
        <p:spPr>
          <a:xfrm flipV="1">
            <a:off x="6856435" y="4367473"/>
            <a:ext cx="2107456" cy="147983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Hình ảnh 4">
            <a:extLst>
              <a:ext uri="{FF2B5EF4-FFF2-40B4-BE49-F238E27FC236}">
                <a16:creationId xmlns:a16="http://schemas.microsoft.com/office/drawing/2014/main" id="{60A12AAB-A66F-C524-069A-6719A6D89194}"/>
              </a:ext>
            </a:extLst>
          </p:cNvPr>
          <p:cNvPicPr>
            <a:picLocks noChangeAspect="1"/>
          </p:cNvPicPr>
          <p:nvPr/>
        </p:nvPicPr>
        <p:blipFill rotWithShape="1">
          <a:blip r:embed="rId3"/>
          <a:srcRect r="39522"/>
          <a:stretch/>
        </p:blipFill>
        <p:spPr>
          <a:xfrm>
            <a:off x="4039150" y="2490527"/>
            <a:ext cx="2817285" cy="4086795"/>
          </a:xfrm>
          <a:prstGeom prst="rect">
            <a:avLst/>
          </a:prstGeom>
        </p:spPr>
      </p:pic>
      <p:cxnSp>
        <p:nvCxnSpPr>
          <p:cNvPr id="10" name="Đường kết nối Mũi tên Thẳng 9">
            <a:extLst>
              <a:ext uri="{FF2B5EF4-FFF2-40B4-BE49-F238E27FC236}">
                <a16:creationId xmlns:a16="http://schemas.microsoft.com/office/drawing/2014/main" id="{724E76A3-8464-F7EB-FEC6-E97BFB8F45EA}"/>
              </a:ext>
            </a:extLst>
          </p:cNvPr>
          <p:cNvCxnSpPr>
            <a:cxnSpLocks/>
          </p:cNvCxnSpPr>
          <p:nvPr/>
        </p:nvCxnSpPr>
        <p:spPr>
          <a:xfrm flipH="1" flipV="1">
            <a:off x="6856435" y="2626026"/>
            <a:ext cx="4530437" cy="121822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Hình ảnh 12">
            <a:extLst>
              <a:ext uri="{FF2B5EF4-FFF2-40B4-BE49-F238E27FC236}">
                <a16:creationId xmlns:a16="http://schemas.microsoft.com/office/drawing/2014/main" id="{8E49A19E-A498-B262-0995-531764C33E34}"/>
              </a:ext>
            </a:extLst>
          </p:cNvPr>
          <p:cNvPicPr>
            <a:picLocks noChangeAspect="1"/>
          </p:cNvPicPr>
          <p:nvPr/>
        </p:nvPicPr>
        <p:blipFill>
          <a:blip r:embed="rId4"/>
          <a:stretch>
            <a:fillRect/>
          </a:stretch>
        </p:blipFill>
        <p:spPr>
          <a:xfrm>
            <a:off x="618479" y="3477944"/>
            <a:ext cx="3057952" cy="2400635"/>
          </a:xfrm>
          <a:prstGeom prst="rect">
            <a:avLst/>
          </a:prstGeom>
        </p:spPr>
      </p:pic>
    </p:spTree>
    <p:extLst>
      <p:ext uri="{BB962C8B-B14F-4D97-AF65-F5344CB8AC3E}">
        <p14:creationId xmlns:p14="http://schemas.microsoft.com/office/powerpoint/2010/main" val="239303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2. we do not allocate de-allocate memory using function pointers</a:t>
            </a:r>
          </a:p>
        </p:txBody>
      </p:sp>
      <p:pic>
        <p:nvPicPr>
          <p:cNvPr id="4" name="Hình ảnh 3">
            <a:extLst>
              <a:ext uri="{FF2B5EF4-FFF2-40B4-BE49-F238E27FC236}">
                <a16:creationId xmlns:a16="http://schemas.microsoft.com/office/drawing/2014/main" id="{E96915AD-BFEC-AFCA-2D4D-E817054E8AF9}"/>
              </a:ext>
            </a:extLst>
          </p:cNvPr>
          <p:cNvPicPr>
            <a:picLocks noChangeAspect="1"/>
          </p:cNvPicPr>
          <p:nvPr/>
        </p:nvPicPr>
        <p:blipFill>
          <a:blip r:embed="rId3"/>
          <a:stretch>
            <a:fillRect/>
          </a:stretch>
        </p:blipFill>
        <p:spPr>
          <a:xfrm>
            <a:off x="590388" y="3311549"/>
            <a:ext cx="4449390" cy="2111848"/>
          </a:xfrm>
          <a:prstGeom prst="rect">
            <a:avLst/>
          </a:prstGeom>
        </p:spPr>
      </p:pic>
      <p:pic>
        <p:nvPicPr>
          <p:cNvPr id="8" name="Hình ảnh 7">
            <a:extLst>
              <a:ext uri="{FF2B5EF4-FFF2-40B4-BE49-F238E27FC236}">
                <a16:creationId xmlns:a16="http://schemas.microsoft.com/office/drawing/2014/main" id="{3DA6411E-A2CD-5B9A-5A3F-D21E1D7D3A43}"/>
              </a:ext>
            </a:extLst>
          </p:cNvPr>
          <p:cNvPicPr>
            <a:picLocks noChangeAspect="1"/>
          </p:cNvPicPr>
          <p:nvPr/>
        </p:nvPicPr>
        <p:blipFill>
          <a:blip r:embed="rId4"/>
          <a:stretch>
            <a:fillRect/>
          </a:stretch>
        </p:blipFill>
        <p:spPr>
          <a:xfrm>
            <a:off x="7579616" y="3429000"/>
            <a:ext cx="4397231" cy="1479837"/>
          </a:xfrm>
          <a:prstGeom prst="rect">
            <a:avLst/>
          </a:prstGeom>
        </p:spPr>
      </p:pic>
      <p:cxnSp>
        <p:nvCxnSpPr>
          <p:cNvPr id="19" name="Đường kết nối Mũi tên Thẳng 18">
            <a:extLst>
              <a:ext uri="{FF2B5EF4-FFF2-40B4-BE49-F238E27FC236}">
                <a16:creationId xmlns:a16="http://schemas.microsoft.com/office/drawing/2014/main" id="{6517FDA4-A177-9969-BEC7-BD4163D00CAD}"/>
              </a:ext>
            </a:extLst>
          </p:cNvPr>
          <p:cNvCxnSpPr>
            <a:cxnSpLocks/>
            <a:endCxn id="8" idx="1"/>
          </p:cNvCxnSpPr>
          <p:nvPr/>
        </p:nvCxnSpPr>
        <p:spPr>
          <a:xfrm flipV="1">
            <a:off x="3089564" y="4168919"/>
            <a:ext cx="4490052" cy="38744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472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3. A function’s name can also be used to get functions’ address</a:t>
            </a:r>
          </a:p>
        </p:txBody>
      </p:sp>
      <p:pic>
        <p:nvPicPr>
          <p:cNvPr id="3" name="Hình ảnh 2">
            <a:extLst>
              <a:ext uri="{FF2B5EF4-FFF2-40B4-BE49-F238E27FC236}">
                <a16:creationId xmlns:a16="http://schemas.microsoft.com/office/drawing/2014/main" id="{F46DC435-E23C-1A16-FC14-3BC6D9F36F00}"/>
              </a:ext>
            </a:extLst>
          </p:cNvPr>
          <p:cNvPicPr>
            <a:picLocks noChangeAspect="1"/>
          </p:cNvPicPr>
          <p:nvPr/>
        </p:nvPicPr>
        <p:blipFill>
          <a:blip r:embed="rId3"/>
          <a:stretch>
            <a:fillRect/>
          </a:stretch>
        </p:blipFill>
        <p:spPr>
          <a:xfrm>
            <a:off x="179294" y="2124055"/>
            <a:ext cx="5639047" cy="4346018"/>
          </a:xfrm>
          <a:prstGeom prst="rect">
            <a:avLst/>
          </a:prstGeom>
        </p:spPr>
      </p:pic>
      <p:pic>
        <p:nvPicPr>
          <p:cNvPr id="7" name="Hình ảnh 6">
            <a:extLst>
              <a:ext uri="{FF2B5EF4-FFF2-40B4-BE49-F238E27FC236}">
                <a16:creationId xmlns:a16="http://schemas.microsoft.com/office/drawing/2014/main" id="{6B2F5EC2-E641-E313-0302-68F70C0DF16A}"/>
              </a:ext>
            </a:extLst>
          </p:cNvPr>
          <p:cNvPicPr>
            <a:picLocks noChangeAspect="1"/>
          </p:cNvPicPr>
          <p:nvPr/>
        </p:nvPicPr>
        <p:blipFill>
          <a:blip r:embed="rId4"/>
          <a:stretch>
            <a:fillRect/>
          </a:stretch>
        </p:blipFill>
        <p:spPr>
          <a:xfrm>
            <a:off x="6373661" y="2124055"/>
            <a:ext cx="5527988" cy="4346018"/>
          </a:xfrm>
          <a:prstGeom prst="rect">
            <a:avLst/>
          </a:prstGeom>
        </p:spPr>
      </p:pic>
      <p:sp>
        <p:nvSpPr>
          <p:cNvPr id="10" name="Hình Bầu dục 9">
            <a:extLst>
              <a:ext uri="{FF2B5EF4-FFF2-40B4-BE49-F238E27FC236}">
                <a16:creationId xmlns:a16="http://schemas.microsoft.com/office/drawing/2014/main" id="{9F5DCD42-D23A-84BA-E25F-AB6C1A3B2433}"/>
              </a:ext>
            </a:extLst>
          </p:cNvPr>
          <p:cNvSpPr/>
          <p:nvPr/>
        </p:nvSpPr>
        <p:spPr>
          <a:xfrm>
            <a:off x="4225636" y="4878707"/>
            <a:ext cx="886691" cy="4926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9A05146E-3C41-B3BC-3F59-6AB9D441A0CA}"/>
              </a:ext>
            </a:extLst>
          </p:cNvPr>
          <p:cNvSpPr/>
          <p:nvPr/>
        </p:nvSpPr>
        <p:spPr>
          <a:xfrm>
            <a:off x="10432472" y="4878707"/>
            <a:ext cx="886691" cy="4926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E0243D66-4CAE-1C0D-92E1-C02328C472D5}"/>
              </a:ext>
            </a:extLst>
          </p:cNvPr>
          <p:cNvSpPr/>
          <p:nvPr/>
        </p:nvSpPr>
        <p:spPr>
          <a:xfrm>
            <a:off x="6864642" y="5294344"/>
            <a:ext cx="2361916" cy="4926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8E1DE843-DFBA-FC9C-1425-DA3FA743D59C}"/>
              </a:ext>
            </a:extLst>
          </p:cNvPr>
          <p:cNvSpPr/>
          <p:nvPr/>
        </p:nvSpPr>
        <p:spPr>
          <a:xfrm>
            <a:off x="831272" y="5280489"/>
            <a:ext cx="2361916" cy="4926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2889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4. We can have an array of function pointers</a:t>
            </a:r>
          </a:p>
          <a:p>
            <a:r>
              <a:rPr lang="en-US" sz="2800">
                <a:latin typeface="Calibri" panose="020F0502020204030204" pitchFamily="34" charset="0"/>
                <a:ea typeface="Calibri" panose="020F0502020204030204" pitchFamily="34" charset="0"/>
                <a:cs typeface="Calibri" panose="020F0502020204030204" pitchFamily="34" charset="0"/>
              </a:rPr>
              <a:t>5. Function pointer can be used in place of switch case</a:t>
            </a:r>
          </a:p>
        </p:txBody>
      </p:sp>
      <p:pic>
        <p:nvPicPr>
          <p:cNvPr id="5" name="Hình ảnh 4">
            <a:extLst>
              <a:ext uri="{FF2B5EF4-FFF2-40B4-BE49-F238E27FC236}">
                <a16:creationId xmlns:a16="http://schemas.microsoft.com/office/drawing/2014/main" id="{1FD2AABC-EBDA-739B-7D30-F336FC27D233}"/>
              </a:ext>
            </a:extLst>
          </p:cNvPr>
          <p:cNvPicPr>
            <a:picLocks noChangeAspect="1"/>
          </p:cNvPicPr>
          <p:nvPr/>
        </p:nvPicPr>
        <p:blipFill>
          <a:blip r:embed="rId3"/>
          <a:stretch>
            <a:fillRect/>
          </a:stretch>
        </p:blipFill>
        <p:spPr>
          <a:xfrm>
            <a:off x="179294" y="2554943"/>
            <a:ext cx="4863730" cy="3610330"/>
          </a:xfrm>
          <a:prstGeom prst="rect">
            <a:avLst/>
          </a:prstGeom>
        </p:spPr>
      </p:pic>
      <p:pic>
        <p:nvPicPr>
          <p:cNvPr id="9" name="Hình ảnh 8">
            <a:extLst>
              <a:ext uri="{FF2B5EF4-FFF2-40B4-BE49-F238E27FC236}">
                <a16:creationId xmlns:a16="http://schemas.microsoft.com/office/drawing/2014/main" id="{A8FE0394-3826-DE92-5A0C-59C062A65B9B}"/>
              </a:ext>
            </a:extLst>
          </p:cNvPr>
          <p:cNvPicPr>
            <a:picLocks noChangeAspect="1"/>
          </p:cNvPicPr>
          <p:nvPr/>
        </p:nvPicPr>
        <p:blipFill>
          <a:blip r:embed="rId4"/>
          <a:stretch>
            <a:fillRect/>
          </a:stretch>
        </p:blipFill>
        <p:spPr>
          <a:xfrm>
            <a:off x="5289995" y="2564264"/>
            <a:ext cx="6692469" cy="2751348"/>
          </a:xfrm>
          <a:prstGeom prst="rect">
            <a:avLst/>
          </a:prstGeom>
        </p:spPr>
      </p:pic>
      <p:pic>
        <p:nvPicPr>
          <p:cNvPr id="15" name="Hình ảnh 14">
            <a:extLst>
              <a:ext uri="{FF2B5EF4-FFF2-40B4-BE49-F238E27FC236}">
                <a16:creationId xmlns:a16="http://schemas.microsoft.com/office/drawing/2014/main" id="{7BE6F5FB-72D1-A4FC-19B3-11E3DAD3116F}"/>
              </a:ext>
            </a:extLst>
          </p:cNvPr>
          <p:cNvPicPr>
            <a:picLocks noChangeAspect="1"/>
          </p:cNvPicPr>
          <p:nvPr/>
        </p:nvPicPr>
        <p:blipFill>
          <a:blip r:embed="rId5"/>
          <a:stretch>
            <a:fillRect/>
          </a:stretch>
        </p:blipFill>
        <p:spPr>
          <a:xfrm>
            <a:off x="5660237" y="5515460"/>
            <a:ext cx="5951984" cy="1083261"/>
          </a:xfrm>
          <a:prstGeom prst="rect">
            <a:avLst/>
          </a:prstGeom>
        </p:spPr>
      </p:pic>
      <p:cxnSp>
        <p:nvCxnSpPr>
          <p:cNvPr id="16" name="Đường kết nối Mũi tên Thẳng 15">
            <a:extLst>
              <a:ext uri="{FF2B5EF4-FFF2-40B4-BE49-F238E27FC236}">
                <a16:creationId xmlns:a16="http://schemas.microsoft.com/office/drawing/2014/main" id="{A59DA97D-F507-DF71-6333-25CDD6EB6F7B}"/>
              </a:ext>
            </a:extLst>
          </p:cNvPr>
          <p:cNvCxnSpPr>
            <a:cxnSpLocks/>
            <a:stCxn id="9" idx="2"/>
            <a:endCxn id="15" idx="0"/>
          </p:cNvCxnSpPr>
          <p:nvPr/>
        </p:nvCxnSpPr>
        <p:spPr>
          <a:xfrm flipH="1">
            <a:off x="8636229" y="5315612"/>
            <a:ext cx="1" cy="1998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4DEEA3B4-27D2-303E-3EAD-573A235E6ED9}"/>
              </a:ext>
            </a:extLst>
          </p:cNvPr>
          <p:cNvCxnSpPr>
            <a:cxnSpLocks/>
          </p:cNvCxnSpPr>
          <p:nvPr/>
        </p:nvCxnSpPr>
        <p:spPr>
          <a:xfrm flipV="1">
            <a:off x="7398327" y="2564264"/>
            <a:ext cx="2189018" cy="5807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Hộp Văn bản 22">
            <a:extLst>
              <a:ext uri="{FF2B5EF4-FFF2-40B4-BE49-F238E27FC236}">
                <a16:creationId xmlns:a16="http://schemas.microsoft.com/office/drawing/2014/main" id="{8E420B7C-EFD6-04E4-0D5B-BFF456497B9C}"/>
              </a:ext>
            </a:extLst>
          </p:cNvPr>
          <p:cNvSpPr txBox="1"/>
          <p:nvPr/>
        </p:nvSpPr>
        <p:spPr>
          <a:xfrm>
            <a:off x="8636229" y="2121216"/>
            <a:ext cx="6096000"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Array of function poiter</a:t>
            </a:r>
          </a:p>
        </p:txBody>
      </p:sp>
      <p:sp>
        <p:nvSpPr>
          <p:cNvPr id="24" name="Hộp Văn bản 23">
            <a:extLst>
              <a:ext uri="{FF2B5EF4-FFF2-40B4-BE49-F238E27FC236}">
                <a16:creationId xmlns:a16="http://schemas.microsoft.com/office/drawing/2014/main" id="{31262351-A41A-27EA-5433-570B5687F507}"/>
              </a:ext>
            </a:extLst>
          </p:cNvPr>
          <p:cNvSpPr txBox="1"/>
          <p:nvPr/>
        </p:nvSpPr>
        <p:spPr>
          <a:xfrm>
            <a:off x="10007829" y="4792392"/>
            <a:ext cx="6096000"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Switch case</a:t>
            </a:r>
          </a:p>
        </p:txBody>
      </p:sp>
      <p:cxnSp>
        <p:nvCxnSpPr>
          <p:cNvPr id="25" name="Đường kết nối Mũi tên Thẳng 24">
            <a:extLst>
              <a:ext uri="{FF2B5EF4-FFF2-40B4-BE49-F238E27FC236}">
                <a16:creationId xmlns:a16="http://schemas.microsoft.com/office/drawing/2014/main" id="{B473A603-A251-E5E3-8628-507A5200FB83}"/>
              </a:ext>
            </a:extLst>
          </p:cNvPr>
          <p:cNvCxnSpPr>
            <a:cxnSpLocks/>
            <a:endCxn id="24" idx="1"/>
          </p:cNvCxnSpPr>
          <p:nvPr/>
        </p:nvCxnSpPr>
        <p:spPr>
          <a:xfrm>
            <a:off x="8492836" y="4345521"/>
            <a:ext cx="1514993" cy="70848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692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6. Like normal data pointers, a function pointer can be passed as an argument and can also be returned from a function.</a:t>
            </a: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					</a:t>
            </a:r>
            <a:r>
              <a:rPr lang="en-US" sz="2800" i="1">
                <a:latin typeface="Calibri" panose="020F0502020204030204" pitchFamily="34" charset="0"/>
                <a:ea typeface="Calibri" panose="020F0502020204030204" pitchFamily="34" charset="0"/>
                <a:cs typeface="Calibri" panose="020F0502020204030204" pitchFamily="34" charset="0"/>
              </a:rPr>
              <a:t>Application: Run any function passed (callback)</a:t>
            </a:r>
          </a:p>
        </p:txBody>
      </p:sp>
      <p:cxnSp>
        <p:nvCxnSpPr>
          <p:cNvPr id="25" name="Đường kết nối Mũi tên Thẳng 24">
            <a:extLst>
              <a:ext uri="{FF2B5EF4-FFF2-40B4-BE49-F238E27FC236}">
                <a16:creationId xmlns:a16="http://schemas.microsoft.com/office/drawing/2014/main" id="{B473A603-A251-E5E3-8628-507A5200FB83}"/>
              </a:ext>
            </a:extLst>
          </p:cNvPr>
          <p:cNvCxnSpPr>
            <a:cxnSpLocks/>
          </p:cNvCxnSpPr>
          <p:nvPr/>
        </p:nvCxnSpPr>
        <p:spPr>
          <a:xfrm>
            <a:off x="4107543" y="4608866"/>
            <a:ext cx="16256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Hình ảnh 3">
            <a:extLst>
              <a:ext uri="{FF2B5EF4-FFF2-40B4-BE49-F238E27FC236}">
                <a16:creationId xmlns:a16="http://schemas.microsoft.com/office/drawing/2014/main" id="{45D6A48D-E610-45AF-9CDE-B2230DD44DF3}"/>
              </a:ext>
            </a:extLst>
          </p:cNvPr>
          <p:cNvPicPr>
            <a:picLocks noChangeAspect="1"/>
          </p:cNvPicPr>
          <p:nvPr/>
        </p:nvPicPr>
        <p:blipFill>
          <a:blip r:embed="rId3"/>
          <a:stretch>
            <a:fillRect/>
          </a:stretch>
        </p:blipFill>
        <p:spPr>
          <a:xfrm>
            <a:off x="355183" y="2554943"/>
            <a:ext cx="3752360" cy="4107847"/>
          </a:xfrm>
          <a:prstGeom prst="rect">
            <a:avLst/>
          </a:prstGeom>
        </p:spPr>
      </p:pic>
      <p:pic>
        <p:nvPicPr>
          <p:cNvPr id="10" name="Hình ảnh 9">
            <a:extLst>
              <a:ext uri="{FF2B5EF4-FFF2-40B4-BE49-F238E27FC236}">
                <a16:creationId xmlns:a16="http://schemas.microsoft.com/office/drawing/2014/main" id="{ED63F371-BAB9-59EA-6E42-4BF8C0650ECF}"/>
              </a:ext>
            </a:extLst>
          </p:cNvPr>
          <p:cNvPicPr>
            <a:picLocks noChangeAspect="1"/>
          </p:cNvPicPr>
          <p:nvPr/>
        </p:nvPicPr>
        <p:blipFill>
          <a:blip r:embed="rId4"/>
          <a:stretch>
            <a:fillRect/>
          </a:stretch>
        </p:blipFill>
        <p:spPr>
          <a:xfrm>
            <a:off x="5733143" y="3957012"/>
            <a:ext cx="2903711" cy="1303708"/>
          </a:xfrm>
          <a:prstGeom prst="rect">
            <a:avLst/>
          </a:prstGeom>
        </p:spPr>
      </p:pic>
    </p:spTree>
    <p:extLst>
      <p:ext uri="{BB962C8B-B14F-4D97-AF65-F5344CB8AC3E}">
        <p14:creationId xmlns:p14="http://schemas.microsoft.com/office/powerpoint/2010/main" val="3976589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Fact:</a:t>
            </a:r>
          </a:p>
          <a:p>
            <a:r>
              <a:rPr lang="en-US" sz="2800">
                <a:latin typeface="Calibri" panose="020F0502020204030204" pitchFamily="34" charset="0"/>
                <a:ea typeface="Calibri" panose="020F0502020204030204" pitchFamily="34" charset="0"/>
                <a:cs typeface="Calibri" panose="020F0502020204030204" pitchFamily="34" charset="0"/>
              </a:rPr>
              <a:t>6. Like normal data pointers, a function pointer can be passed as an argument and can also be returned from a function.</a:t>
            </a: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					</a:t>
            </a:r>
            <a:r>
              <a:rPr lang="en-US" sz="2800" i="1">
                <a:latin typeface="Calibri" panose="020F0502020204030204" pitchFamily="34" charset="0"/>
                <a:ea typeface="Calibri" panose="020F0502020204030204" pitchFamily="34" charset="0"/>
                <a:cs typeface="Calibri" panose="020F0502020204030204" pitchFamily="34" charset="0"/>
              </a:rPr>
              <a:t>Application: Run any function passed (callback)</a:t>
            </a:r>
          </a:p>
        </p:txBody>
      </p:sp>
      <p:cxnSp>
        <p:nvCxnSpPr>
          <p:cNvPr id="25" name="Đường kết nối Mũi tên Thẳng 24">
            <a:extLst>
              <a:ext uri="{FF2B5EF4-FFF2-40B4-BE49-F238E27FC236}">
                <a16:creationId xmlns:a16="http://schemas.microsoft.com/office/drawing/2014/main" id="{B473A603-A251-E5E3-8628-507A5200FB83}"/>
              </a:ext>
            </a:extLst>
          </p:cNvPr>
          <p:cNvCxnSpPr>
            <a:cxnSpLocks/>
          </p:cNvCxnSpPr>
          <p:nvPr/>
        </p:nvCxnSpPr>
        <p:spPr>
          <a:xfrm>
            <a:off x="4107543" y="4608866"/>
            <a:ext cx="16256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Hình ảnh 3">
            <a:extLst>
              <a:ext uri="{FF2B5EF4-FFF2-40B4-BE49-F238E27FC236}">
                <a16:creationId xmlns:a16="http://schemas.microsoft.com/office/drawing/2014/main" id="{45D6A48D-E610-45AF-9CDE-B2230DD44DF3}"/>
              </a:ext>
            </a:extLst>
          </p:cNvPr>
          <p:cNvPicPr>
            <a:picLocks noChangeAspect="1"/>
          </p:cNvPicPr>
          <p:nvPr/>
        </p:nvPicPr>
        <p:blipFill>
          <a:blip r:embed="rId3"/>
          <a:stretch>
            <a:fillRect/>
          </a:stretch>
        </p:blipFill>
        <p:spPr>
          <a:xfrm>
            <a:off x="355183" y="2554943"/>
            <a:ext cx="3752360" cy="4107847"/>
          </a:xfrm>
          <a:prstGeom prst="rect">
            <a:avLst/>
          </a:prstGeom>
        </p:spPr>
      </p:pic>
      <p:pic>
        <p:nvPicPr>
          <p:cNvPr id="10" name="Hình ảnh 9">
            <a:extLst>
              <a:ext uri="{FF2B5EF4-FFF2-40B4-BE49-F238E27FC236}">
                <a16:creationId xmlns:a16="http://schemas.microsoft.com/office/drawing/2014/main" id="{ED63F371-BAB9-59EA-6E42-4BF8C0650ECF}"/>
              </a:ext>
            </a:extLst>
          </p:cNvPr>
          <p:cNvPicPr>
            <a:picLocks noChangeAspect="1"/>
          </p:cNvPicPr>
          <p:nvPr/>
        </p:nvPicPr>
        <p:blipFill>
          <a:blip r:embed="rId4"/>
          <a:stretch>
            <a:fillRect/>
          </a:stretch>
        </p:blipFill>
        <p:spPr>
          <a:xfrm>
            <a:off x="5733143" y="3957012"/>
            <a:ext cx="2903711" cy="1303708"/>
          </a:xfrm>
          <a:prstGeom prst="rect">
            <a:avLst/>
          </a:prstGeom>
        </p:spPr>
      </p:pic>
    </p:spTree>
    <p:extLst>
      <p:ext uri="{BB962C8B-B14F-4D97-AF65-F5344CB8AC3E}">
        <p14:creationId xmlns:p14="http://schemas.microsoft.com/office/powerpoint/2010/main" val="2171759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function: function return pointer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2677656"/>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Function pointer: </a:t>
            </a: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What happen if function pointer missing the bracket???</a:t>
            </a:r>
          </a:p>
          <a:p>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-&gt; It </a:t>
            </a:r>
            <a:r>
              <a:rPr lang="en-US" sz="2800" b="1">
                <a:latin typeface="Calibri" panose="020F0502020204030204" pitchFamily="34" charset="0"/>
                <a:ea typeface="Calibri" panose="020F0502020204030204" pitchFamily="34" charset="0"/>
                <a:cs typeface="Calibri" panose="020F0502020204030204" pitchFamily="34" charset="0"/>
              </a:rPr>
              <a:t>declare function that return void pointer</a:t>
            </a:r>
          </a:p>
        </p:txBody>
      </p:sp>
      <p:pic>
        <p:nvPicPr>
          <p:cNvPr id="5" name="Hình ảnh 4">
            <a:extLst>
              <a:ext uri="{FF2B5EF4-FFF2-40B4-BE49-F238E27FC236}">
                <a16:creationId xmlns:a16="http://schemas.microsoft.com/office/drawing/2014/main" id="{8636E6E3-1237-F8AB-07D0-44D8D49F4677}"/>
              </a:ext>
            </a:extLst>
          </p:cNvPr>
          <p:cNvPicPr>
            <a:picLocks noChangeAspect="1"/>
          </p:cNvPicPr>
          <p:nvPr/>
        </p:nvPicPr>
        <p:blipFill>
          <a:blip r:embed="rId3"/>
          <a:stretch>
            <a:fillRect/>
          </a:stretch>
        </p:blipFill>
        <p:spPr>
          <a:xfrm>
            <a:off x="3291031" y="979421"/>
            <a:ext cx="5324057" cy="536880"/>
          </a:xfrm>
          <a:prstGeom prst="rect">
            <a:avLst/>
          </a:prstGeom>
        </p:spPr>
      </p:pic>
      <p:pic>
        <p:nvPicPr>
          <p:cNvPr id="8" name="Hình ảnh 7">
            <a:extLst>
              <a:ext uri="{FF2B5EF4-FFF2-40B4-BE49-F238E27FC236}">
                <a16:creationId xmlns:a16="http://schemas.microsoft.com/office/drawing/2014/main" id="{AF3F1160-0AF6-6536-8F3E-064F7B781C73}"/>
              </a:ext>
            </a:extLst>
          </p:cNvPr>
          <p:cNvPicPr>
            <a:picLocks noChangeAspect="1"/>
          </p:cNvPicPr>
          <p:nvPr/>
        </p:nvPicPr>
        <p:blipFill>
          <a:blip r:embed="rId4"/>
          <a:stretch>
            <a:fillRect/>
          </a:stretch>
        </p:blipFill>
        <p:spPr>
          <a:xfrm>
            <a:off x="3871640" y="2432788"/>
            <a:ext cx="4448720" cy="658094"/>
          </a:xfrm>
          <a:prstGeom prst="rect">
            <a:avLst/>
          </a:prstGeom>
        </p:spPr>
      </p:pic>
    </p:spTree>
    <p:extLst>
      <p:ext uri="{BB962C8B-B14F-4D97-AF65-F5344CB8AC3E}">
        <p14:creationId xmlns:p14="http://schemas.microsoft.com/office/powerpoint/2010/main" val="362842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err="1">
                <a:solidFill>
                  <a:schemeClr val="bg1"/>
                </a:solidFill>
                <a:latin typeface="Bebas Neue"/>
                <a:sym typeface="Bebas Neue"/>
              </a:rPr>
              <a:t>POINTer</a:t>
            </a:r>
            <a:r>
              <a:rPr lang="en-US" sz="4400" b="1">
                <a:solidFill>
                  <a:schemeClr val="bg1"/>
                </a:solidFill>
                <a:latin typeface="Bebas Neue"/>
                <a:sym typeface="Bebas Neue"/>
              </a:rPr>
              <a:t> &amp; memory: Dynamic memory allocation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Require: &lt;stdlib.h&gt;</a:t>
            </a:r>
          </a:p>
          <a:p>
            <a:endParaRPr lang="en-US" sz="2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800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4.</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9600">
                <a:solidFill>
                  <a:schemeClr val="bg1"/>
                </a:solidFill>
              </a:rPr>
              <a:t>function</a:t>
            </a:r>
            <a:endParaRPr lang="en-US" sz="9600"/>
          </a:p>
        </p:txBody>
      </p:sp>
    </p:spTree>
    <p:extLst>
      <p:ext uri="{BB962C8B-B14F-4D97-AF65-F5344CB8AC3E}">
        <p14:creationId xmlns:p14="http://schemas.microsoft.com/office/powerpoint/2010/main" val="2242523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declarations</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function declaration tells the compiler that there is a function with the given name defined somewhere else in the program</a:t>
            </a:r>
          </a:p>
        </p:txBody>
      </p:sp>
      <p:pic>
        <p:nvPicPr>
          <p:cNvPr id="6146" name="Picture 2" descr="Lightbox">
            <a:extLst>
              <a:ext uri="{FF2B5EF4-FFF2-40B4-BE49-F238E27FC236}">
                <a16:creationId xmlns:a16="http://schemas.microsoft.com/office/drawing/2014/main" id="{D177995E-3E52-4C60-6FA5-9736826F9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2" y="2124055"/>
            <a:ext cx="731520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0E449BD0-2806-5ECB-10BE-9FB7B5755B9D}"/>
              </a:ext>
            </a:extLst>
          </p:cNvPr>
          <p:cNvPicPr>
            <a:picLocks noChangeAspect="1"/>
          </p:cNvPicPr>
          <p:nvPr/>
        </p:nvPicPr>
        <p:blipFill>
          <a:blip r:embed="rId4"/>
          <a:stretch>
            <a:fillRect/>
          </a:stretch>
        </p:blipFill>
        <p:spPr>
          <a:xfrm>
            <a:off x="8086979" y="3719946"/>
            <a:ext cx="3590912" cy="954107"/>
          </a:xfrm>
          <a:prstGeom prst="rect">
            <a:avLst/>
          </a:prstGeom>
        </p:spPr>
      </p:pic>
    </p:spTree>
    <p:extLst>
      <p:ext uri="{BB962C8B-B14F-4D97-AF65-F5344CB8AC3E}">
        <p14:creationId xmlns:p14="http://schemas.microsoft.com/office/powerpoint/2010/main" val="328430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operator in c</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6859437" cy="3970318"/>
          </a:xfrm>
          <a:prstGeom prst="rect">
            <a:avLst/>
          </a:prstGeom>
          <a:noFill/>
        </p:spPr>
        <p:txBody>
          <a:bodyPr wrap="square" lIns="91440" tIns="45720" rIns="91440" bIns="45720" rtlCol="0" anchor="t">
            <a:spAutoFit/>
          </a:bodyPr>
          <a:lstStyle/>
          <a:p>
            <a:r>
              <a:rPr lang="en-US" sz="2800">
                <a:latin typeface="Calibri"/>
                <a:cs typeface="Calibri"/>
              </a:rPr>
              <a:t>Table beside describes the precedence order and associativity of operators in C. </a:t>
            </a:r>
            <a:endParaRPr lang="vi-VN"/>
          </a:p>
          <a:p>
            <a:r>
              <a:rPr lang="en-US" sz="2800">
                <a:latin typeface="Calibri"/>
                <a:cs typeface="Calibri"/>
              </a:rPr>
              <a:t>The precedence of the operator </a:t>
            </a:r>
            <a:r>
              <a:rPr lang="en-US" sz="2800" b="1">
                <a:latin typeface="Calibri"/>
                <a:cs typeface="Calibri"/>
              </a:rPr>
              <a:t>decreases from top to bottom. </a:t>
            </a:r>
          </a:p>
          <a:p>
            <a:endParaRPr lang="en-US" sz="2800" i="1">
              <a:latin typeface="Calibri"/>
              <a:cs typeface="Calibri"/>
            </a:endParaRPr>
          </a:p>
          <a:p>
            <a:r>
              <a:rPr lang="en-US" sz="2800" i="1">
                <a:latin typeface="Calibri"/>
                <a:cs typeface="Calibri"/>
              </a:rPr>
              <a:t> Operator Precedence and Associativity is the concept that decides which operator will be evaluated first in the case when there are multiple operators present in an expression.</a:t>
            </a:r>
            <a:endParaRPr lang="en-US"/>
          </a:p>
        </p:txBody>
      </p:sp>
      <p:pic>
        <p:nvPicPr>
          <p:cNvPr id="4" name="Hình ảnh 3" descr="Operator Precedence and Associativity in C Detailed Explanation Made Easy  Lec-25">
            <a:extLst>
              <a:ext uri="{FF2B5EF4-FFF2-40B4-BE49-F238E27FC236}">
                <a16:creationId xmlns:a16="http://schemas.microsoft.com/office/drawing/2014/main" id="{A31DA91F-45F1-0E74-23A4-099BDCDE3BC5}"/>
              </a:ext>
            </a:extLst>
          </p:cNvPr>
          <p:cNvPicPr>
            <a:picLocks noChangeAspect="1"/>
          </p:cNvPicPr>
          <p:nvPr/>
        </p:nvPicPr>
        <p:blipFill>
          <a:blip r:embed="rId3"/>
          <a:stretch>
            <a:fillRect/>
          </a:stretch>
        </p:blipFill>
        <p:spPr>
          <a:xfrm>
            <a:off x="7082287" y="1381"/>
            <a:ext cx="5115463" cy="6869615"/>
          </a:xfrm>
          <a:prstGeom prst="rect">
            <a:avLst/>
          </a:prstGeom>
        </p:spPr>
      </p:pic>
    </p:spTree>
    <p:extLst>
      <p:ext uri="{BB962C8B-B14F-4D97-AF65-F5344CB8AC3E}">
        <p14:creationId xmlns:p14="http://schemas.microsoft.com/office/powerpoint/2010/main" val="2754188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declarations</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Using function without declare will raise a warning but not error</a:t>
            </a:r>
          </a:p>
        </p:txBody>
      </p:sp>
      <p:pic>
        <p:nvPicPr>
          <p:cNvPr id="4" name="Hình ảnh 3">
            <a:extLst>
              <a:ext uri="{FF2B5EF4-FFF2-40B4-BE49-F238E27FC236}">
                <a16:creationId xmlns:a16="http://schemas.microsoft.com/office/drawing/2014/main" id="{CC3B4E7D-99B7-99B9-7677-82CA82E26145}"/>
              </a:ext>
            </a:extLst>
          </p:cNvPr>
          <p:cNvPicPr>
            <a:picLocks noChangeAspect="1"/>
          </p:cNvPicPr>
          <p:nvPr/>
        </p:nvPicPr>
        <p:blipFill>
          <a:blip r:embed="rId3"/>
          <a:stretch>
            <a:fillRect/>
          </a:stretch>
        </p:blipFill>
        <p:spPr>
          <a:xfrm>
            <a:off x="1787087" y="1433366"/>
            <a:ext cx="2868039" cy="5390377"/>
          </a:xfrm>
          <a:prstGeom prst="rect">
            <a:avLst/>
          </a:prstGeom>
        </p:spPr>
      </p:pic>
      <p:pic>
        <p:nvPicPr>
          <p:cNvPr id="8" name="Hình ảnh 7">
            <a:extLst>
              <a:ext uri="{FF2B5EF4-FFF2-40B4-BE49-F238E27FC236}">
                <a16:creationId xmlns:a16="http://schemas.microsoft.com/office/drawing/2014/main" id="{C7C47DCB-8E4E-7AA9-0931-F500E146A3F9}"/>
              </a:ext>
            </a:extLst>
          </p:cNvPr>
          <p:cNvPicPr>
            <a:picLocks noChangeAspect="1"/>
          </p:cNvPicPr>
          <p:nvPr/>
        </p:nvPicPr>
        <p:blipFill>
          <a:blip r:embed="rId4"/>
          <a:stretch>
            <a:fillRect/>
          </a:stretch>
        </p:blipFill>
        <p:spPr>
          <a:xfrm>
            <a:off x="4842553" y="2214730"/>
            <a:ext cx="6275315" cy="3663849"/>
          </a:xfrm>
          <a:prstGeom prst="rect">
            <a:avLst/>
          </a:prstGeom>
        </p:spPr>
      </p:pic>
      <p:cxnSp>
        <p:nvCxnSpPr>
          <p:cNvPr id="9" name="Đường kết nối Mũi tên Thẳng 8">
            <a:extLst>
              <a:ext uri="{FF2B5EF4-FFF2-40B4-BE49-F238E27FC236}">
                <a16:creationId xmlns:a16="http://schemas.microsoft.com/office/drawing/2014/main" id="{6FBE7AF7-1CDB-4934-A483-56C132457396}"/>
              </a:ext>
            </a:extLst>
          </p:cNvPr>
          <p:cNvCxnSpPr>
            <a:cxnSpLocks/>
          </p:cNvCxnSpPr>
          <p:nvPr/>
        </p:nvCxnSpPr>
        <p:spPr>
          <a:xfrm flipH="1" flipV="1">
            <a:off x="3945276" y="2715491"/>
            <a:ext cx="1236324" cy="19396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E5F448E9-F93B-690A-4384-75C9022C156C}"/>
              </a:ext>
            </a:extLst>
          </p:cNvPr>
          <p:cNvCxnSpPr>
            <a:cxnSpLocks/>
          </p:cNvCxnSpPr>
          <p:nvPr/>
        </p:nvCxnSpPr>
        <p:spPr>
          <a:xfrm flipH="1" flipV="1">
            <a:off x="4265956" y="3006436"/>
            <a:ext cx="749389" cy="73429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679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definitions</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function definition consists of actual statements which are executed when the function is called</a:t>
            </a:r>
          </a:p>
        </p:txBody>
      </p:sp>
      <p:pic>
        <p:nvPicPr>
          <p:cNvPr id="14338" name="Picture 2" descr="Lightbox">
            <a:extLst>
              <a:ext uri="{FF2B5EF4-FFF2-40B4-BE49-F238E27FC236}">
                <a16:creationId xmlns:a16="http://schemas.microsoft.com/office/drawing/2014/main" id="{622295D4-C614-5F9F-8B69-7A044D3AC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655" y="1456474"/>
            <a:ext cx="8096250" cy="4476750"/>
          </a:xfrm>
          <a:prstGeom prst="rect">
            <a:avLst/>
          </a:prstGeom>
          <a:noFill/>
          <a:extLst>
            <a:ext uri="{909E8E84-426E-40DD-AFC4-6F175D3DCCD1}">
              <a14:hiddenFill xmlns:a14="http://schemas.microsoft.com/office/drawing/2010/main">
                <a:solidFill>
                  <a:srgbClr val="FFFFFF"/>
                </a:solidFill>
              </a14:hiddenFill>
            </a:ext>
          </a:extLst>
        </p:spPr>
      </p:pic>
      <p:pic>
        <p:nvPicPr>
          <p:cNvPr id="4" name="Hình ảnh 3">
            <a:extLst>
              <a:ext uri="{FF2B5EF4-FFF2-40B4-BE49-F238E27FC236}">
                <a16:creationId xmlns:a16="http://schemas.microsoft.com/office/drawing/2014/main" id="{2EEE4DB5-534D-39A1-282D-22A1A577DE08}"/>
              </a:ext>
            </a:extLst>
          </p:cNvPr>
          <p:cNvPicPr>
            <a:picLocks noChangeAspect="1"/>
          </p:cNvPicPr>
          <p:nvPr/>
        </p:nvPicPr>
        <p:blipFill>
          <a:blip r:embed="rId4"/>
          <a:stretch>
            <a:fillRect/>
          </a:stretch>
        </p:blipFill>
        <p:spPr>
          <a:xfrm>
            <a:off x="220196" y="1933528"/>
            <a:ext cx="3908459" cy="4787469"/>
          </a:xfrm>
          <a:prstGeom prst="rect">
            <a:avLst/>
          </a:prstGeom>
        </p:spPr>
      </p:pic>
      <p:pic>
        <p:nvPicPr>
          <p:cNvPr id="8" name="Hình ảnh 7">
            <a:extLst>
              <a:ext uri="{FF2B5EF4-FFF2-40B4-BE49-F238E27FC236}">
                <a16:creationId xmlns:a16="http://schemas.microsoft.com/office/drawing/2014/main" id="{B54A16F9-A745-E794-D405-AFD421C4FBB8}"/>
              </a:ext>
            </a:extLst>
          </p:cNvPr>
          <p:cNvPicPr>
            <a:picLocks noChangeAspect="1"/>
          </p:cNvPicPr>
          <p:nvPr/>
        </p:nvPicPr>
        <p:blipFill>
          <a:blip r:embed="rId5"/>
          <a:stretch>
            <a:fillRect/>
          </a:stretch>
        </p:blipFill>
        <p:spPr>
          <a:xfrm>
            <a:off x="4394777" y="6040046"/>
            <a:ext cx="2409282" cy="665723"/>
          </a:xfrm>
          <a:prstGeom prst="rect">
            <a:avLst/>
          </a:prstGeom>
          <a:ln>
            <a:solidFill>
              <a:schemeClr val="accent2"/>
            </a:solidFill>
          </a:ln>
        </p:spPr>
      </p:pic>
      <p:cxnSp>
        <p:nvCxnSpPr>
          <p:cNvPr id="9" name="Đường kết nối Mũi tên Thẳng 8">
            <a:extLst>
              <a:ext uri="{FF2B5EF4-FFF2-40B4-BE49-F238E27FC236}">
                <a16:creationId xmlns:a16="http://schemas.microsoft.com/office/drawing/2014/main" id="{B92C87F0-9C46-0576-6EA4-041252B523B0}"/>
              </a:ext>
            </a:extLst>
          </p:cNvPr>
          <p:cNvCxnSpPr>
            <a:cxnSpLocks/>
            <a:endCxn id="8" idx="1"/>
          </p:cNvCxnSpPr>
          <p:nvPr/>
        </p:nvCxnSpPr>
        <p:spPr>
          <a:xfrm>
            <a:off x="4128655" y="6372907"/>
            <a:ext cx="266122"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Hộp Văn bản 13">
            <a:extLst>
              <a:ext uri="{FF2B5EF4-FFF2-40B4-BE49-F238E27FC236}">
                <a16:creationId xmlns:a16="http://schemas.microsoft.com/office/drawing/2014/main" id="{363C3547-3369-2C75-73FD-BD86037334D9}"/>
              </a:ext>
            </a:extLst>
          </p:cNvPr>
          <p:cNvSpPr txBox="1"/>
          <p:nvPr/>
        </p:nvSpPr>
        <p:spPr>
          <a:xfrm>
            <a:off x="2111749" y="4910640"/>
            <a:ext cx="4115615"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Old define</a:t>
            </a:r>
          </a:p>
        </p:txBody>
      </p:sp>
    </p:spTree>
    <p:extLst>
      <p:ext uri="{BB962C8B-B14F-4D97-AF65-F5344CB8AC3E}">
        <p14:creationId xmlns:p14="http://schemas.microsoft.com/office/powerpoint/2010/main" val="2900771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implicit return type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In C, if we do not specify a return type, compiler assumes an implicit return type as int. However, C99 standard doesn’t allow return type to be omitted even if return type is int. This was allowed in older C standard C89.</a:t>
            </a:r>
          </a:p>
        </p:txBody>
      </p:sp>
      <p:pic>
        <p:nvPicPr>
          <p:cNvPr id="4" name="Hình ảnh 3">
            <a:extLst>
              <a:ext uri="{FF2B5EF4-FFF2-40B4-BE49-F238E27FC236}">
                <a16:creationId xmlns:a16="http://schemas.microsoft.com/office/drawing/2014/main" id="{FBCE0EC1-2A08-309A-AA15-8598E26CB48F}"/>
              </a:ext>
            </a:extLst>
          </p:cNvPr>
          <p:cNvPicPr>
            <a:picLocks noChangeAspect="1"/>
          </p:cNvPicPr>
          <p:nvPr/>
        </p:nvPicPr>
        <p:blipFill>
          <a:blip r:embed="rId3"/>
          <a:stretch>
            <a:fillRect/>
          </a:stretch>
        </p:blipFill>
        <p:spPr>
          <a:xfrm>
            <a:off x="414822" y="2442387"/>
            <a:ext cx="3409033" cy="4102396"/>
          </a:xfrm>
          <a:prstGeom prst="rect">
            <a:avLst/>
          </a:prstGeom>
        </p:spPr>
      </p:pic>
      <p:pic>
        <p:nvPicPr>
          <p:cNvPr id="7" name="Hình ảnh 6">
            <a:extLst>
              <a:ext uri="{FF2B5EF4-FFF2-40B4-BE49-F238E27FC236}">
                <a16:creationId xmlns:a16="http://schemas.microsoft.com/office/drawing/2014/main" id="{8FD426D0-4BF2-A695-D82E-66382407261F}"/>
              </a:ext>
            </a:extLst>
          </p:cNvPr>
          <p:cNvPicPr>
            <a:picLocks noChangeAspect="1"/>
          </p:cNvPicPr>
          <p:nvPr/>
        </p:nvPicPr>
        <p:blipFill>
          <a:blip r:embed="rId4"/>
          <a:stretch>
            <a:fillRect/>
          </a:stretch>
        </p:blipFill>
        <p:spPr>
          <a:xfrm>
            <a:off x="4555736" y="3217893"/>
            <a:ext cx="7110606" cy="1999388"/>
          </a:xfrm>
          <a:prstGeom prst="rect">
            <a:avLst/>
          </a:prstGeom>
        </p:spPr>
      </p:pic>
      <p:cxnSp>
        <p:nvCxnSpPr>
          <p:cNvPr id="8" name="Đường kết nối Mũi tên Thẳng 7">
            <a:extLst>
              <a:ext uri="{FF2B5EF4-FFF2-40B4-BE49-F238E27FC236}">
                <a16:creationId xmlns:a16="http://schemas.microsoft.com/office/drawing/2014/main" id="{2C0474D6-217A-E469-039F-178E4C1C080B}"/>
              </a:ext>
            </a:extLst>
          </p:cNvPr>
          <p:cNvCxnSpPr>
            <a:cxnSpLocks/>
          </p:cNvCxnSpPr>
          <p:nvPr/>
        </p:nvCxnSpPr>
        <p:spPr>
          <a:xfrm flipV="1">
            <a:off x="3435927" y="3546764"/>
            <a:ext cx="1119809" cy="167051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601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ình ảnh 9">
            <a:extLst>
              <a:ext uri="{FF2B5EF4-FFF2-40B4-BE49-F238E27FC236}">
                <a16:creationId xmlns:a16="http://schemas.microsoft.com/office/drawing/2014/main" id="{02FDF313-50D4-9F8E-C22F-5CFE503E2480}"/>
              </a:ext>
            </a:extLst>
          </p:cNvPr>
          <p:cNvPicPr>
            <a:picLocks noChangeAspect="1"/>
          </p:cNvPicPr>
          <p:nvPr/>
        </p:nvPicPr>
        <p:blipFill>
          <a:blip r:embed="rId3"/>
          <a:stretch>
            <a:fillRect/>
          </a:stretch>
        </p:blipFill>
        <p:spPr>
          <a:xfrm>
            <a:off x="1926595" y="2606333"/>
            <a:ext cx="5792759" cy="3272246"/>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main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main() </a:t>
            </a:r>
            <a:r>
              <a:rPr lang="en-US" sz="2800">
                <a:latin typeface="Calibri" panose="020F0502020204030204" pitchFamily="34" charset="0"/>
                <a:ea typeface="Calibri" panose="020F0502020204030204" pitchFamily="34" charset="0"/>
                <a:cs typeface="Calibri" panose="020F0502020204030204" pitchFamily="34" charset="0"/>
              </a:rPr>
              <a:t>function called first in program.</a:t>
            </a:r>
          </a:p>
          <a:p>
            <a:r>
              <a:rPr lang="en-US" sz="2800" b="1">
                <a:latin typeface="Calibri" panose="020F0502020204030204" pitchFamily="34" charset="0"/>
                <a:ea typeface="Calibri" panose="020F0502020204030204" pitchFamily="34" charset="0"/>
                <a:cs typeface="Calibri" panose="020F0502020204030204" pitchFamily="34" charset="0"/>
              </a:rPr>
              <a:t>main() </a:t>
            </a:r>
            <a:r>
              <a:rPr lang="en-US" sz="2800">
                <a:latin typeface="Calibri" panose="020F0502020204030204" pitchFamily="34" charset="0"/>
                <a:ea typeface="Calibri" panose="020F0502020204030204" pitchFamily="34" charset="0"/>
                <a:cs typeface="Calibri" panose="020F0502020204030204" pitchFamily="34" charset="0"/>
              </a:rPr>
              <a:t>has it own parameters (commad line arguments) and return type as other function:</a:t>
            </a:r>
          </a:p>
        </p:txBody>
      </p:sp>
      <p:cxnSp>
        <p:nvCxnSpPr>
          <p:cNvPr id="8" name="Đường kết nối Mũi tên Thẳng 7">
            <a:extLst>
              <a:ext uri="{FF2B5EF4-FFF2-40B4-BE49-F238E27FC236}">
                <a16:creationId xmlns:a16="http://schemas.microsoft.com/office/drawing/2014/main" id="{2C0474D6-217A-E469-039F-178E4C1C080B}"/>
              </a:ext>
            </a:extLst>
          </p:cNvPr>
          <p:cNvCxnSpPr>
            <a:cxnSpLocks/>
          </p:cNvCxnSpPr>
          <p:nvPr/>
        </p:nvCxnSpPr>
        <p:spPr>
          <a:xfrm flipV="1">
            <a:off x="4045527" y="2854036"/>
            <a:ext cx="1177637" cy="46366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ờng kết nối: Cong 11">
            <a:extLst>
              <a:ext uri="{FF2B5EF4-FFF2-40B4-BE49-F238E27FC236}">
                <a16:creationId xmlns:a16="http://schemas.microsoft.com/office/drawing/2014/main" id="{9BAC8C16-5A94-3311-1D19-21F522C21989}"/>
              </a:ext>
            </a:extLst>
          </p:cNvPr>
          <p:cNvCxnSpPr>
            <a:cxnSpLocks/>
          </p:cNvCxnSpPr>
          <p:nvPr/>
        </p:nvCxnSpPr>
        <p:spPr>
          <a:xfrm flipV="1">
            <a:off x="1052946" y="3429002"/>
            <a:ext cx="692726" cy="436416"/>
          </a:xfrm>
          <a:prstGeom prst="curvedConnector3">
            <a:avLst>
              <a:gd name="adj1" fmla="val -4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Hộp Văn bản 18">
            <a:extLst>
              <a:ext uri="{FF2B5EF4-FFF2-40B4-BE49-F238E27FC236}">
                <a16:creationId xmlns:a16="http://schemas.microsoft.com/office/drawing/2014/main" id="{9F6ABB3F-923A-604C-1F8A-40DB07808EDB}"/>
              </a:ext>
            </a:extLst>
          </p:cNvPr>
          <p:cNvSpPr txBox="1"/>
          <p:nvPr/>
        </p:nvSpPr>
        <p:spPr>
          <a:xfrm>
            <a:off x="0" y="3865418"/>
            <a:ext cx="1926595"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Return type</a:t>
            </a:r>
          </a:p>
          <a:p>
            <a:r>
              <a:rPr lang="en-US" sz="2800">
                <a:latin typeface="Calibri" panose="020F0502020204030204" pitchFamily="34" charset="0"/>
                <a:ea typeface="Calibri" panose="020F0502020204030204" pitchFamily="34" charset="0"/>
                <a:cs typeface="Calibri" panose="020F0502020204030204" pitchFamily="34" charset="0"/>
              </a:rPr>
              <a:t>(void is no return)</a:t>
            </a:r>
          </a:p>
        </p:txBody>
      </p:sp>
      <p:sp>
        <p:nvSpPr>
          <p:cNvPr id="22" name="Hộp Văn bản 21">
            <a:extLst>
              <a:ext uri="{FF2B5EF4-FFF2-40B4-BE49-F238E27FC236}">
                <a16:creationId xmlns:a16="http://schemas.microsoft.com/office/drawing/2014/main" id="{C2DBC957-580B-66AD-B307-E66184ABBB0F}"/>
              </a:ext>
            </a:extLst>
          </p:cNvPr>
          <p:cNvSpPr txBox="1"/>
          <p:nvPr/>
        </p:nvSpPr>
        <p:spPr>
          <a:xfrm>
            <a:off x="5223164" y="2373489"/>
            <a:ext cx="4895176"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How many argument passed + 1</a:t>
            </a:r>
          </a:p>
        </p:txBody>
      </p:sp>
      <p:sp>
        <p:nvSpPr>
          <p:cNvPr id="23" name="Hộp Văn bản 22">
            <a:extLst>
              <a:ext uri="{FF2B5EF4-FFF2-40B4-BE49-F238E27FC236}">
                <a16:creationId xmlns:a16="http://schemas.microsoft.com/office/drawing/2014/main" id="{A6A31A45-B8F0-B723-2A8D-5123A3BD3DEE}"/>
              </a:ext>
            </a:extLst>
          </p:cNvPr>
          <p:cNvSpPr txBox="1"/>
          <p:nvPr/>
        </p:nvSpPr>
        <p:spPr>
          <a:xfrm>
            <a:off x="7719354" y="3342198"/>
            <a:ext cx="4895176"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String array argument passed</a:t>
            </a:r>
          </a:p>
        </p:txBody>
      </p:sp>
      <p:cxnSp>
        <p:nvCxnSpPr>
          <p:cNvPr id="24" name="Đường kết nối Mũi tên Thẳng 23">
            <a:extLst>
              <a:ext uri="{FF2B5EF4-FFF2-40B4-BE49-F238E27FC236}">
                <a16:creationId xmlns:a16="http://schemas.microsoft.com/office/drawing/2014/main" id="{0D455A14-F2E6-4FDD-A84F-48B766D9207E}"/>
              </a:ext>
            </a:extLst>
          </p:cNvPr>
          <p:cNvCxnSpPr>
            <a:cxnSpLocks/>
          </p:cNvCxnSpPr>
          <p:nvPr/>
        </p:nvCxnSpPr>
        <p:spPr>
          <a:xfrm>
            <a:off x="5833838" y="3559621"/>
            <a:ext cx="1836914" cy="875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8" name="Hình ảnh 27">
            <a:extLst>
              <a:ext uri="{FF2B5EF4-FFF2-40B4-BE49-F238E27FC236}">
                <a16:creationId xmlns:a16="http://schemas.microsoft.com/office/drawing/2014/main" id="{2AD6C3F2-466C-01D0-5B63-56F5A1E7CF61}"/>
              </a:ext>
            </a:extLst>
          </p:cNvPr>
          <p:cNvPicPr>
            <a:picLocks noChangeAspect="1"/>
          </p:cNvPicPr>
          <p:nvPr/>
        </p:nvPicPr>
        <p:blipFill>
          <a:blip r:embed="rId4"/>
          <a:stretch>
            <a:fillRect/>
          </a:stretch>
        </p:blipFill>
        <p:spPr>
          <a:xfrm>
            <a:off x="8870717" y="4353733"/>
            <a:ext cx="2636444" cy="356812"/>
          </a:xfrm>
          <a:prstGeom prst="rect">
            <a:avLst/>
          </a:prstGeom>
        </p:spPr>
      </p:pic>
      <p:pic>
        <p:nvPicPr>
          <p:cNvPr id="30" name="Hình ảnh 29">
            <a:extLst>
              <a:ext uri="{FF2B5EF4-FFF2-40B4-BE49-F238E27FC236}">
                <a16:creationId xmlns:a16="http://schemas.microsoft.com/office/drawing/2014/main" id="{9ECF7097-C446-0758-BA07-1CE9161691A0}"/>
              </a:ext>
            </a:extLst>
          </p:cNvPr>
          <p:cNvPicPr>
            <a:picLocks noChangeAspect="1"/>
          </p:cNvPicPr>
          <p:nvPr/>
        </p:nvPicPr>
        <p:blipFill>
          <a:blip r:embed="rId5"/>
          <a:stretch>
            <a:fillRect/>
          </a:stretch>
        </p:blipFill>
        <p:spPr>
          <a:xfrm>
            <a:off x="8490694" y="5269814"/>
            <a:ext cx="3396489" cy="881960"/>
          </a:xfrm>
          <a:prstGeom prst="rect">
            <a:avLst/>
          </a:prstGeom>
        </p:spPr>
      </p:pic>
      <p:cxnSp>
        <p:nvCxnSpPr>
          <p:cNvPr id="31" name="Đường kết nối Mũi tên Thẳng 30">
            <a:extLst>
              <a:ext uri="{FF2B5EF4-FFF2-40B4-BE49-F238E27FC236}">
                <a16:creationId xmlns:a16="http://schemas.microsoft.com/office/drawing/2014/main" id="{80169E59-032D-AAB3-8FD4-2D878801FBC4}"/>
              </a:ext>
            </a:extLst>
          </p:cNvPr>
          <p:cNvCxnSpPr>
            <a:cxnSpLocks/>
            <a:stCxn id="28" idx="2"/>
            <a:endCxn id="30" idx="0"/>
          </p:cNvCxnSpPr>
          <p:nvPr/>
        </p:nvCxnSpPr>
        <p:spPr>
          <a:xfrm>
            <a:off x="10188939" y="4710545"/>
            <a:ext cx="0" cy="559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00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nested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function definition in other function will private in that function</a:t>
            </a:r>
          </a:p>
        </p:txBody>
      </p:sp>
      <p:pic>
        <p:nvPicPr>
          <p:cNvPr id="10" name="Hình ảnh 9">
            <a:extLst>
              <a:ext uri="{FF2B5EF4-FFF2-40B4-BE49-F238E27FC236}">
                <a16:creationId xmlns:a16="http://schemas.microsoft.com/office/drawing/2014/main" id="{FBBA8864-BEAE-7874-36C0-72A95C354AE8}"/>
              </a:ext>
            </a:extLst>
          </p:cNvPr>
          <p:cNvPicPr>
            <a:picLocks noChangeAspect="1"/>
          </p:cNvPicPr>
          <p:nvPr/>
        </p:nvPicPr>
        <p:blipFill>
          <a:blip r:embed="rId3"/>
          <a:stretch>
            <a:fillRect/>
          </a:stretch>
        </p:blipFill>
        <p:spPr>
          <a:xfrm>
            <a:off x="356589" y="1502641"/>
            <a:ext cx="3896755" cy="5216622"/>
          </a:xfrm>
          <a:prstGeom prst="rect">
            <a:avLst/>
          </a:prstGeom>
        </p:spPr>
      </p:pic>
      <p:pic>
        <p:nvPicPr>
          <p:cNvPr id="12" name="Hình ảnh 11">
            <a:extLst>
              <a:ext uri="{FF2B5EF4-FFF2-40B4-BE49-F238E27FC236}">
                <a16:creationId xmlns:a16="http://schemas.microsoft.com/office/drawing/2014/main" id="{83BB2B57-0910-8B28-51C9-40F94AD92074}"/>
              </a:ext>
            </a:extLst>
          </p:cNvPr>
          <p:cNvPicPr>
            <a:picLocks noChangeAspect="1"/>
          </p:cNvPicPr>
          <p:nvPr/>
        </p:nvPicPr>
        <p:blipFill>
          <a:blip r:embed="rId4"/>
          <a:stretch>
            <a:fillRect/>
          </a:stretch>
        </p:blipFill>
        <p:spPr>
          <a:xfrm>
            <a:off x="5107679" y="1502641"/>
            <a:ext cx="6217524" cy="2588468"/>
          </a:xfrm>
          <a:prstGeom prst="rect">
            <a:avLst/>
          </a:prstGeom>
        </p:spPr>
      </p:pic>
      <p:cxnSp>
        <p:nvCxnSpPr>
          <p:cNvPr id="13" name="Đường kết nối Mũi tên Thẳng 12">
            <a:extLst>
              <a:ext uri="{FF2B5EF4-FFF2-40B4-BE49-F238E27FC236}">
                <a16:creationId xmlns:a16="http://schemas.microsoft.com/office/drawing/2014/main" id="{E80CE9DB-CF0E-8FC9-3003-C5ED90EDFC01}"/>
              </a:ext>
            </a:extLst>
          </p:cNvPr>
          <p:cNvCxnSpPr>
            <a:cxnSpLocks/>
          </p:cNvCxnSpPr>
          <p:nvPr/>
        </p:nvCxnSpPr>
        <p:spPr>
          <a:xfrm>
            <a:off x="3574473" y="2382982"/>
            <a:ext cx="1533206" cy="10460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Hộp Văn bản 16">
            <a:extLst>
              <a:ext uri="{FF2B5EF4-FFF2-40B4-BE49-F238E27FC236}">
                <a16:creationId xmlns:a16="http://schemas.microsoft.com/office/drawing/2014/main" id="{AF0B74A1-6788-D359-9736-E15E7FB59411}"/>
              </a:ext>
            </a:extLst>
          </p:cNvPr>
          <p:cNvSpPr txBox="1"/>
          <p:nvPr/>
        </p:nvSpPr>
        <p:spPr>
          <a:xfrm>
            <a:off x="6289148" y="4091109"/>
            <a:ext cx="4115615"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Can compile but can’t run</a:t>
            </a:r>
          </a:p>
        </p:txBody>
      </p:sp>
    </p:spTree>
    <p:extLst>
      <p:ext uri="{BB962C8B-B14F-4D97-AF65-F5344CB8AC3E}">
        <p14:creationId xmlns:p14="http://schemas.microsoft.com/office/powerpoint/2010/main" val="1791396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nested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Other error: Declare and call function in same block, compiler understand it is 2 declare but not call</a:t>
            </a:r>
          </a:p>
        </p:txBody>
      </p:sp>
      <p:pic>
        <p:nvPicPr>
          <p:cNvPr id="4" name="Hình ảnh 3">
            <a:extLst>
              <a:ext uri="{FF2B5EF4-FFF2-40B4-BE49-F238E27FC236}">
                <a16:creationId xmlns:a16="http://schemas.microsoft.com/office/drawing/2014/main" id="{642CA152-F99E-1280-93D7-177A6E5DB474}"/>
              </a:ext>
            </a:extLst>
          </p:cNvPr>
          <p:cNvPicPr>
            <a:picLocks noChangeAspect="1"/>
          </p:cNvPicPr>
          <p:nvPr/>
        </p:nvPicPr>
        <p:blipFill>
          <a:blip r:embed="rId3"/>
          <a:stretch>
            <a:fillRect/>
          </a:stretch>
        </p:blipFill>
        <p:spPr>
          <a:xfrm>
            <a:off x="317840" y="1907004"/>
            <a:ext cx="4244440" cy="4175142"/>
          </a:xfrm>
          <a:prstGeom prst="rect">
            <a:avLst/>
          </a:prstGeom>
        </p:spPr>
      </p:pic>
      <p:pic>
        <p:nvPicPr>
          <p:cNvPr id="7" name="Hình ảnh 6">
            <a:extLst>
              <a:ext uri="{FF2B5EF4-FFF2-40B4-BE49-F238E27FC236}">
                <a16:creationId xmlns:a16="http://schemas.microsoft.com/office/drawing/2014/main" id="{6B6C3402-75DE-6C41-0C85-F8D98ACB3F9D}"/>
              </a:ext>
            </a:extLst>
          </p:cNvPr>
          <p:cNvPicPr>
            <a:picLocks noChangeAspect="1"/>
          </p:cNvPicPr>
          <p:nvPr/>
        </p:nvPicPr>
        <p:blipFill>
          <a:blip r:embed="rId4"/>
          <a:stretch>
            <a:fillRect/>
          </a:stretch>
        </p:blipFill>
        <p:spPr>
          <a:xfrm>
            <a:off x="6060364" y="3818932"/>
            <a:ext cx="5813796" cy="2803541"/>
          </a:xfrm>
          <a:prstGeom prst="rect">
            <a:avLst/>
          </a:prstGeom>
          <a:ln>
            <a:solidFill>
              <a:schemeClr val="accent2"/>
            </a:solidFill>
          </a:ln>
        </p:spPr>
      </p:pic>
      <p:cxnSp>
        <p:nvCxnSpPr>
          <p:cNvPr id="9" name="Đường kết nối Mũi tên Thẳng 8">
            <a:extLst>
              <a:ext uri="{FF2B5EF4-FFF2-40B4-BE49-F238E27FC236}">
                <a16:creationId xmlns:a16="http://schemas.microsoft.com/office/drawing/2014/main" id="{A2D810F5-3A7E-2AB8-39DA-CFE7418D9EF9}"/>
              </a:ext>
            </a:extLst>
          </p:cNvPr>
          <p:cNvCxnSpPr>
            <a:cxnSpLocks/>
            <a:endCxn id="7" idx="1"/>
          </p:cNvCxnSpPr>
          <p:nvPr/>
        </p:nvCxnSpPr>
        <p:spPr>
          <a:xfrm>
            <a:off x="2440060" y="3616036"/>
            <a:ext cx="3620304" cy="160466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7" name="Hình ảnh 16">
            <a:extLst>
              <a:ext uri="{FF2B5EF4-FFF2-40B4-BE49-F238E27FC236}">
                <a16:creationId xmlns:a16="http://schemas.microsoft.com/office/drawing/2014/main" id="{AF9383DF-CBCA-84B8-0C62-A219D7EEB985}"/>
              </a:ext>
            </a:extLst>
          </p:cNvPr>
          <p:cNvPicPr>
            <a:picLocks noChangeAspect="1"/>
          </p:cNvPicPr>
          <p:nvPr/>
        </p:nvPicPr>
        <p:blipFill>
          <a:blip r:embed="rId5"/>
          <a:stretch>
            <a:fillRect/>
          </a:stretch>
        </p:blipFill>
        <p:spPr>
          <a:xfrm>
            <a:off x="5345779" y="1933528"/>
            <a:ext cx="3056096" cy="448227"/>
          </a:xfrm>
          <a:prstGeom prst="rect">
            <a:avLst/>
          </a:prstGeom>
        </p:spPr>
      </p:pic>
      <p:cxnSp>
        <p:nvCxnSpPr>
          <p:cNvPr id="18" name="Đường kết nối Mũi tên Thẳng 17">
            <a:extLst>
              <a:ext uri="{FF2B5EF4-FFF2-40B4-BE49-F238E27FC236}">
                <a16:creationId xmlns:a16="http://schemas.microsoft.com/office/drawing/2014/main" id="{CC314E2F-FEDB-A671-0909-D5ADC8B47F2B}"/>
              </a:ext>
            </a:extLst>
          </p:cNvPr>
          <p:cNvCxnSpPr>
            <a:cxnSpLocks/>
            <a:endCxn id="17" idx="1"/>
          </p:cNvCxnSpPr>
          <p:nvPr/>
        </p:nvCxnSpPr>
        <p:spPr>
          <a:xfrm flipV="1">
            <a:off x="3143878" y="2157642"/>
            <a:ext cx="2201901" cy="10843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7" name="Hình ảnh 26">
            <a:extLst>
              <a:ext uri="{FF2B5EF4-FFF2-40B4-BE49-F238E27FC236}">
                <a16:creationId xmlns:a16="http://schemas.microsoft.com/office/drawing/2014/main" id="{2C730BB3-35B2-555B-09CB-41F1CBF322D4}"/>
              </a:ext>
            </a:extLst>
          </p:cNvPr>
          <p:cNvPicPr>
            <a:picLocks noChangeAspect="1"/>
          </p:cNvPicPr>
          <p:nvPr/>
        </p:nvPicPr>
        <p:blipFill>
          <a:blip r:embed="rId6"/>
          <a:stretch>
            <a:fillRect/>
          </a:stretch>
        </p:blipFill>
        <p:spPr>
          <a:xfrm>
            <a:off x="9541997" y="1857566"/>
            <a:ext cx="2434850" cy="679109"/>
          </a:xfrm>
          <a:prstGeom prst="rect">
            <a:avLst/>
          </a:prstGeom>
        </p:spPr>
      </p:pic>
      <p:cxnSp>
        <p:nvCxnSpPr>
          <p:cNvPr id="29" name="Đường kết nối Mũi tên Thẳng 28">
            <a:extLst>
              <a:ext uri="{FF2B5EF4-FFF2-40B4-BE49-F238E27FC236}">
                <a16:creationId xmlns:a16="http://schemas.microsoft.com/office/drawing/2014/main" id="{F097B259-DA6E-6A80-A9C6-1488F6095FCB}"/>
              </a:ext>
            </a:extLst>
          </p:cNvPr>
          <p:cNvCxnSpPr>
            <a:cxnSpLocks/>
            <a:endCxn id="27" idx="1"/>
          </p:cNvCxnSpPr>
          <p:nvPr/>
        </p:nvCxnSpPr>
        <p:spPr>
          <a:xfrm>
            <a:off x="8401875" y="2197120"/>
            <a:ext cx="1140122"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Hộp Văn bản 32">
            <a:extLst>
              <a:ext uri="{FF2B5EF4-FFF2-40B4-BE49-F238E27FC236}">
                <a16:creationId xmlns:a16="http://schemas.microsoft.com/office/drawing/2014/main" id="{C9F5BF06-6B3F-6F9D-30C1-14FFBEEAD709}"/>
              </a:ext>
            </a:extLst>
          </p:cNvPr>
          <p:cNvSpPr txBox="1"/>
          <p:nvPr/>
        </p:nvSpPr>
        <p:spPr>
          <a:xfrm>
            <a:off x="4426239" y="2530679"/>
            <a:ext cx="4895176"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fix</a:t>
            </a:r>
          </a:p>
        </p:txBody>
      </p:sp>
      <p:sp>
        <p:nvSpPr>
          <p:cNvPr id="34" name="Hộp Văn bản 33">
            <a:extLst>
              <a:ext uri="{FF2B5EF4-FFF2-40B4-BE49-F238E27FC236}">
                <a16:creationId xmlns:a16="http://schemas.microsoft.com/office/drawing/2014/main" id="{CD128319-2A53-3291-1E86-6D94CB6EA308}"/>
              </a:ext>
            </a:extLst>
          </p:cNvPr>
          <p:cNvSpPr txBox="1"/>
          <p:nvPr/>
        </p:nvSpPr>
        <p:spPr>
          <a:xfrm>
            <a:off x="4072086" y="4003566"/>
            <a:ext cx="4895176"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Compile fail</a:t>
            </a:r>
          </a:p>
        </p:txBody>
      </p:sp>
    </p:spTree>
    <p:extLst>
      <p:ext uri="{BB962C8B-B14F-4D97-AF65-F5344CB8AC3E}">
        <p14:creationId xmlns:p14="http://schemas.microsoft.com/office/powerpoint/2010/main" val="464663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parameter passing – pass by value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Changes made to formal parameters do not get transmitted back to the caller.</a:t>
            </a:r>
          </a:p>
        </p:txBody>
      </p:sp>
      <p:pic>
        <p:nvPicPr>
          <p:cNvPr id="11" name="Hình ảnh 10">
            <a:extLst>
              <a:ext uri="{FF2B5EF4-FFF2-40B4-BE49-F238E27FC236}">
                <a16:creationId xmlns:a16="http://schemas.microsoft.com/office/drawing/2014/main" id="{80EAD23D-AC2A-61E4-D86C-3181BA57442F}"/>
              </a:ext>
            </a:extLst>
          </p:cNvPr>
          <p:cNvPicPr>
            <a:picLocks noChangeAspect="1"/>
          </p:cNvPicPr>
          <p:nvPr/>
        </p:nvPicPr>
        <p:blipFill>
          <a:blip r:embed="rId3"/>
          <a:stretch>
            <a:fillRect/>
          </a:stretch>
        </p:blipFill>
        <p:spPr>
          <a:xfrm>
            <a:off x="305521" y="1693168"/>
            <a:ext cx="3469276" cy="4185411"/>
          </a:xfrm>
          <a:prstGeom prst="rect">
            <a:avLst/>
          </a:prstGeom>
        </p:spPr>
      </p:pic>
      <p:pic>
        <p:nvPicPr>
          <p:cNvPr id="13" name="Hình ảnh 12">
            <a:extLst>
              <a:ext uri="{FF2B5EF4-FFF2-40B4-BE49-F238E27FC236}">
                <a16:creationId xmlns:a16="http://schemas.microsoft.com/office/drawing/2014/main" id="{25E29F87-ADB9-0372-6048-EF6F1E7FDE56}"/>
              </a:ext>
            </a:extLst>
          </p:cNvPr>
          <p:cNvPicPr>
            <a:picLocks noChangeAspect="1"/>
          </p:cNvPicPr>
          <p:nvPr/>
        </p:nvPicPr>
        <p:blipFill>
          <a:blip r:embed="rId4"/>
          <a:stretch>
            <a:fillRect/>
          </a:stretch>
        </p:blipFill>
        <p:spPr>
          <a:xfrm>
            <a:off x="4683890" y="1502641"/>
            <a:ext cx="2867425" cy="5210902"/>
          </a:xfrm>
          <a:prstGeom prst="rect">
            <a:avLst/>
          </a:prstGeom>
        </p:spPr>
      </p:pic>
      <p:cxnSp>
        <p:nvCxnSpPr>
          <p:cNvPr id="16" name="Đường kết nối Mũi tên Thẳng 15">
            <a:extLst>
              <a:ext uri="{FF2B5EF4-FFF2-40B4-BE49-F238E27FC236}">
                <a16:creationId xmlns:a16="http://schemas.microsoft.com/office/drawing/2014/main" id="{55EC8354-12B8-FEA3-6053-9CEBA9D184D3}"/>
              </a:ext>
            </a:extLst>
          </p:cNvPr>
          <p:cNvCxnSpPr>
            <a:cxnSpLocks/>
          </p:cNvCxnSpPr>
          <p:nvPr/>
        </p:nvCxnSpPr>
        <p:spPr>
          <a:xfrm>
            <a:off x="2828010" y="1935729"/>
            <a:ext cx="2585431" cy="58004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Đường kết nối Mũi tên Thẳng 27">
            <a:extLst>
              <a:ext uri="{FF2B5EF4-FFF2-40B4-BE49-F238E27FC236}">
                <a16:creationId xmlns:a16="http://schemas.microsoft.com/office/drawing/2014/main" id="{02DF2AAF-4FC3-5456-38C5-6D3F26B92313}"/>
              </a:ext>
            </a:extLst>
          </p:cNvPr>
          <p:cNvCxnSpPr>
            <a:cxnSpLocks/>
          </p:cNvCxnSpPr>
          <p:nvPr/>
        </p:nvCxnSpPr>
        <p:spPr>
          <a:xfrm>
            <a:off x="3755625" y="4836447"/>
            <a:ext cx="996738" cy="121744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1" name="Hình ảnh 30">
            <a:extLst>
              <a:ext uri="{FF2B5EF4-FFF2-40B4-BE49-F238E27FC236}">
                <a16:creationId xmlns:a16="http://schemas.microsoft.com/office/drawing/2014/main" id="{35AF9D0C-EFA5-F44C-7090-F5C802BE6C55}"/>
              </a:ext>
            </a:extLst>
          </p:cNvPr>
          <p:cNvPicPr>
            <a:picLocks noChangeAspect="1"/>
          </p:cNvPicPr>
          <p:nvPr/>
        </p:nvPicPr>
        <p:blipFill>
          <a:blip r:embed="rId5"/>
          <a:stretch>
            <a:fillRect/>
          </a:stretch>
        </p:blipFill>
        <p:spPr>
          <a:xfrm>
            <a:off x="7644821" y="5095936"/>
            <a:ext cx="4411090" cy="1364867"/>
          </a:xfrm>
          <a:prstGeom prst="rect">
            <a:avLst/>
          </a:prstGeom>
        </p:spPr>
      </p:pic>
      <p:sp>
        <p:nvSpPr>
          <p:cNvPr id="37" name="Hộp Văn bản 36">
            <a:extLst>
              <a:ext uri="{FF2B5EF4-FFF2-40B4-BE49-F238E27FC236}">
                <a16:creationId xmlns:a16="http://schemas.microsoft.com/office/drawing/2014/main" id="{CB50559A-90BB-7BC6-1736-7DD4541C4FDB}"/>
              </a:ext>
            </a:extLst>
          </p:cNvPr>
          <p:cNvSpPr txBox="1"/>
          <p:nvPr/>
        </p:nvSpPr>
        <p:spPr>
          <a:xfrm>
            <a:off x="8614639" y="6334780"/>
            <a:ext cx="4881722"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%edi = value x</a:t>
            </a:r>
          </a:p>
        </p:txBody>
      </p:sp>
      <p:pic>
        <p:nvPicPr>
          <p:cNvPr id="39" name="Hình ảnh 38">
            <a:extLst>
              <a:ext uri="{FF2B5EF4-FFF2-40B4-BE49-F238E27FC236}">
                <a16:creationId xmlns:a16="http://schemas.microsoft.com/office/drawing/2014/main" id="{ED26E693-10C8-26F1-FD00-3D63B1C38683}"/>
              </a:ext>
            </a:extLst>
          </p:cNvPr>
          <p:cNvPicPr>
            <a:picLocks noChangeAspect="1"/>
          </p:cNvPicPr>
          <p:nvPr/>
        </p:nvPicPr>
        <p:blipFill>
          <a:blip r:embed="rId6"/>
          <a:stretch>
            <a:fillRect/>
          </a:stretch>
        </p:blipFill>
        <p:spPr>
          <a:xfrm>
            <a:off x="7644821" y="2076007"/>
            <a:ext cx="4411090" cy="494516"/>
          </a:xfrm>
          <a:prstGeom prst="rect">
            <a:avLst/>
          </a:prstGeom>
        </p:spPr>
      </p:pic>
      <p:sp>
        <p:nvSpPr>
          <p:cNvPr id="40" name="Hộp Văn bản 39">
            <a:extLst>
              <a:ext uri="{FF2B5EF4-FFF2-40B4-BE49-F238E27FC236}">
                <a16:creationId xmlns:a16="http://schemas.microsoft.com/office/drawing/2014/main" id="{E9332B39-F254-DF97-EA38-7083B18702F4}"/>
              </a:ext>
            </a:extLst>
          </p:cNvPr>
          <p:cNvSpPr txBox="1"/>
          <p:nvPr/>
        </p:nvSpPr>
        <p:spPr>
          <a:xfrm>
            <a:off x="8157438" y="2570523"/>
            <a:ext cx="4881722"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Get value a = %edi</a:t>
            </a:r>
          </a:p>
        </p:txBody>
      </p:sp>
      <p:cxnSp>
        <p:nvCxnSpPr>
          <p:cNvPr id="41" name="Đường kết nối Mũi tên Thẳng 40">
            <a:extLst>
              <a:ext uri="{FF2B5EF4-FFF2-40B4-BE49-F238E27FC236}">
                <a16:creationId xmlns:a16="http://schemas.microsoft.com/office/drawing/2014/main" id="{5D4C6AC6-97C6-9DA7-D183-E923436E7027}"/>
              </a:ext>
            </a:extLst>
          </p:cNvPr>
          <p:cNvCxnSpPr>
            <a:cxnSpLocks/>
            <a:endCxn id="31" idx="1"/>
          </p:cNvCxnSpPr>
          <p:nvPr/>
        </p:nvCxnSpPr>
        <p:spPr>
          <a:xfrm flipV="1">
            <a:off x="7551315" y="5778370"/>
            <a:ext cx="93506" cy="42846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Đường kết nối Mũi tên Thẳng 43">
            <a:extLst>
              <a:ext uri="{FF2B5EF4-FFF2-40B4-BE49-F238E27FC236}">
                <a16:creationId xmlns:a16="http://schemas.microsoft.com/office/drawing/2014/main" id="{FB4C2C9F-D4BD-508E-F1D8-E921F9D5909C}"/>
              </a:ext>
            </a:extLst>
          </p:cNvPr>
          <p:cNvCxnSpPr>
            <a:cxnSpLocks/>
          </p:cNvCxnSpPr>
          <p:nvPr/>
        </p:nvCxnSpPr>
        <p:spPr>
          <a:xfrm flipV="1">
            <a:off x="7551315" y="2301539"/>
            <a:ext cx="140259" cy="21423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379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parameter passing – pass by reference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0" y="702331"/>
            <a:ext cx="11797553"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Pass memory address (pointer) </a:t>
            </a:r>
            <a:r>
              <a:rPr lang="en-US" sz="2800">
                <a:latin typeface="Calibri" panose="020F0502020204030204" pitchFamily="34" charset="0"/>
                <a:ea typeface="Calibri" panose="020F0502020204030204" pitchFamily="34" charset="0"/>
                <a:cs typeface="Calibri" panose="020F0502020204030204" pitchFamily="34" charset="0"/>
              </a:rPr>
              <a:t>of a variable </a:t>
            </a:r>
            <a:r>
              <a:rPr lang="en-US" sz="2800" b="1">
                <a:latin typeface="Calibri" panose="020F0502020204030204" pitchFamily="34" charset="0"/>
                <a:ea typeface="Calibri" panose="020F0502020204030204" pitchFamily="34" charset="0"/>
                <a:cs typeface="Calibri" panose="020F0502020204030204" pitchFamily="34" charset="0"/>
              </a:rPr>
              <a:t>allows the function to access and modify the content </a:t>
            </a:r>
            <a:r>
              <a:rPr lang="en-US" sz="2800">
                <a:latin typeface="Calibri" panose="020F0502020204030204" pitchFamily="34" charset="0"/>
                <a:ea typeface="Calibri" panose="020F0502020204030204" pitchFamily="34" charset="0"/>
                <a:cs typeface="Calibri" panose="020F0502020204030204" pitchFamily="34" charset="0"/>
              </a:rPr>
              <a:t>at that </a:t>
            </a:r>
          </a:p>
          <a:p>
            <a:r>
              <a:rPr lang="en-US" sz="2800">
                <a:latin typeface="Calibri" panose="020F0502020204030204" pitchFamily="34" charset="0"/>
                <a:ea typeface="Calibri" panose="020F0502020204030204" pitchFamily="34" charset="0"/>
                <a:cs typeface="Calibri" panose="020F0502020204030204" pitchFamily="34" charset="0"/>
              </a:rPr>
              <a:t>particular memory location.</a:t>
            </a:r>
          </a:p>
        </p:txBody>
      </p:sp>
      <p:cxnSp>
        <p:nvCxnSpPr>
          <p:cNvPr id="16" name="Đường kết nối Mũi tên Thẳng 15">
            <a:extLst>
              <a:ext uri="{FF2B5EF4-FFF2-40B4-BE49-F238E27FC236}">
                <a16:creationId xmlns:a16="http://schemas.microsoft.com/office/drawing/2014/main" id="{55EC8354-12B8-FEA3-6053-9CEBA9D184D3}"/>
              </a:ext>
            </a:extLst>
          </p:cNvPr>
          <p:cNvCxnSpPr>
            <a:cxnSpLocks/>
          </p:cNvCxnSpPr>
          <p:nvPr/>
        </p:nvCxnSpPr>
        <p:spPr>
          <a:xfrm flipV="1">
            <a:off x="2866542" y="2065455"/>
            <a:ext cx="1568533" cy="7242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Đường kết nối Mũi tên Thẳng 27">
            <a:extLst>
              <a:ext uri="{FF2B5EF4-FFF2-40B4-BE49-F238E27FC236}">
                <a16:creationId xmlns:a16="http://schemas.microsoft.com/office/drawing/2014/main" id="{02DF2AAF-4FC3-5456-38C5-6D3F26B92313}"/>
              </a:ext>
            </a:extLst>
          </p:cNvPr>
          <p:cNvCxnSpPr>
            <a:cxnSpLocks/>
          </p:cNvCxnSpPr>
          <p:nvPr/>
        </p:nvCxnSpPr>
        <p:spPr>
          <a:xfrm>
            <a:off x="2998489" y="4849091"/>
            <a:ext cx="1436586" cy="142864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Hộp Văn bản 36">
            <a:extLst>
              <a:ext uri="{FF2B5EF4-FFF2-40B4-BE49-F238E27FC236}">
                <a16:creationId xmlns:a16="http://schemas.microsoft.com/office/drawing/2014/main" id="{CB50559A-90BB-7BC6-1736-7DD4541C4FDB}"/>
              </a:ext>
            </a:extLst>
          </p:cNvPr>
          <p:cNvSpPr txBox="1"/>
          <p:nvPr/>
        </p:nvSpPr>
        <p:spPr>
          <a:xfrm>
            <a:off x="8157438" y="6016126"/>
            <a:ext cx="4881722"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%rdi = address of x</a:t>
            </a:r>
          </a:p>
        </p:txBody>
      </p:sp>
      <p:sp>
        <p:nvSpPr>
          <p:cNvPr id="40" name="Hộp Văn bản 39">
            <a:extLst>
              <a:ext uri="{FF2B5EF4-FFF2-40B4-BE49-F238E27FC236}">
                <a16:creationId xmlns:a16="http://schemas.microsoft.com/office/drawing/2014/main" id="{E9332B39-F254-DF97-EA38-7083B18702F4}"/>
              </a:ext>
            </a:extLst>
          </p:cNvPr>
          <p:cNvSpPr txBox="1"/>
          <p:nvPr/>
        </p:nvSpPr>
        <p:spPr>
          <a:xfrm>
            <a:off x="8157438" y="1900556"/>
            <a:ext cx="4881722"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a = %rdi = address of x</a:t>
            </a:r>
          </a:p>
        </p:txBody>
      </p:sp>
      <p:pic>
        <p:nvPicPr>
          <p:cNvPr id="7" name="Hình ảnh 6">
            <a:extLst>
              <a:ext uri="{FF2B5EF4-FFF2-40B4-BE49-F238E27FC236}">
                <a16:creationId xmlns:a16="http://schemas.microsoft.com/office/drawing/2014/main" id="{ADF78241-5898-6E72-7DEF-6A376D9DE032}"/>
              </a:ext>
            </a:extLst>
          </p:cNvPr>
          <p:cNvPicPr>
            <a:picLocks noChangeAspect="1"/>
          </p:cNvPicPr>
          <p:nvPr/>
        </p:nvPicPr>
        <p:blipFill>
          <a:blip r:embed="rId3"/>
          <a:stretch>
            <a:fillRect/>
          </a:stretch>
        </p:blipFill>
        <p:spPr>
          <a:xfrm>
            <a:off x="115966" y="2200747"/>
            <a:ext cx="2868706" cy="3815379"/>
          </a:xfrm>
          <a:prstGeom prst="rect">
            <a:avLst/>
          </a:prstGeom>
        </p:spPr>
      </p:pic>
      <p:pic>
        <p:nvPicPr>
          <p:cNvPr id="9" name="Hình ảnh 8">
            <a:extLst>
              <a:ext uri="{FF2B5EF4-FFF2-40B4-BE49-F238E27FC236}">
                <a16:creationId xmlns:a16="http://schemas.microsoft.com/office/drawing/2014/main" id="{12EEFAD4-47CB-C617-5905-532814F36F94}"/>
              </a:ext>
            </a:extLst>
          </p:cNvPr>
          <p:cNvPicPr>
            <a:picLocks noChangeAspect="1"/>
          </p:cNvPicPr>
          <p:nvPr/>
        </p:nvPicPr>
        <p:blipFill>
          <a:blip r:embed="rId4"/>
          <a:stretch>
            <a:fillRect/>
          </a:stretch>
        </p:blipFill>
        <p:spPr>
          <a:xfrm>
            <a:off x="4435075" y="1395143"/>
            <a:ext cx="3157103" cy="5426586"/>
          </a:xfrm>
          <a:prstGeom prst="rect">
            <a:avLst/>
          </a:prstGeom>
        </p:spPr>
      </p:pic>
      <p:cxnSp>
        <p:nvCxnSpPr>
          <p:cNvPr id="15" name="Đường kết nối Mũi tên Thẳng 14">
            <a:extLst>
              <a:ext uri="{FF2B5EF4-FFF2-40B4-BE49-F238E27FC236}">
                <a16:creationId xmlns:a16="http://schemas.microsoft.com/office/drawing/2014/main" id="{FCEF198B-736E-3C97-BCF7-2BD264730577}"/>
              </a:ext>
            </a:extLst>
          </p:cNvPr>
          <p:cNvCxnSpPr>
            <a:cxnSpLocks/>
            <a:endCxn id="40" idx="1"/>
          </p:cNvCxnSpPr>
          <p:nvPr/>
        </p:nvCxnSpPr>
        <p:spPr>
          <a:xfrm>
            <a:off x="7592178" y="2162166"/>
            <a:ext cx="56526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97D114FC-EFF3-8CE0-C97E-7FFD088A9A4E}"/>
              </a:ext>
            </a:extLst>
          </p:cNvPr>
          <p:cNvCxnSpPr>
            <a:cxnSpLocks/>
          </p:cNvCxnSpPr>
          <p:nvPr/>
        </p:nvCxnSpPr>
        <p:spPr>
          <a:xfrm>
            <a:off x="7592178" y="6277736"/>
            <a:ext cx="58529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Hình ảnh 19">
            <a:extLst>
              <a:ext uri="{FF2B5EF4-FFF2-40B4-BE49-F238E27FC236}">
                <a16:creationId xmlns:a16="http://schemas.microsoft.com/office/drawing/2014/main" id="{5AEDDE96-5F7C-5077-1488-37C5BF5A1614}"/>
              </a:ext>
            </a:extLst>
          </p:cNvPr>
          <p:cNvPicPr>
            <a:picLocks noChangeAspect="1"/>
          </p:cNvPicPr>
          <p:nvPr/>
        </p:nvPicPr>
        <p:blipFill>
          <a:blip r:embed="rId5"/>
          <a:stretch>
            <a:fillRect/>
          </a:stretch>
        </p:blipFill>
        <p:spPr>
          <a:xfrm>
            <a:off x="206155" y="5941838"/>
            <a:ext cx="2227074" cy="597507"/>
          </a:xfrm>
          <a:prstGeom prst="rect">
            <a:avLst/>
          </a:prstGeom>
          <a:ln>
            <a:solidFill>
              <a:schemeClr val="accent2"/>
            </a:solidFill>
          </a:ln>
        </p:spPr>
      </p:pic>
    </p:spTree>
    <p:extLst>
      <p:ext uri="{BB962C8B-B14F-4D97-AF65-F5344CB8AC3E}">
        <p14:creationId xmlns:p14="http://schemas.microsoft.com/office/powerpoint/2010/main" val="762715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parameter passing – ORdering </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97223" y="871206"/>
            <a:ext cx="11797553"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Function call parameter from </a:t>
            </a:r>
            <a:r>
              <a:rPr lang="en-US" sz="2800" b="1">
                <a:latin typeface="Calibri" panose="020F0502020204030204" pitchFamily="34" charset="0"/>
                <a:ea typeface="Calibri" panose="020F0502020204030204" pitchFamily="34" charset="0"/>
                <a:cs typeface="Calibri" panose="020F0502020204030204" pitchFamily="34" charset="0"/>
              </a:rPr>
              <a:t>right to left:</a:t>
            </a:r>
          </a:p>
        </p:txBody>
      </p:sp>
      <p:cxnSp>
        <p:nvCxnSpPr>
          <p:cNvPr id="18" name="Đường kết nối Mũi tên Thẳng 17">
            <a:extLst>
              <a:ext uri="{FF2B5EF4-FFF2-40B4-BE49-F238E27FC236}">
                <a16:creationId xmlns:a16="http://schemas.microsoft.com/office/drawing/2014/main" id="{97D114FC-EFF3-8CE0-C97E-7FFD088A9A4E}"/>
              </a:ext>
            </a:extLst>
          </p:cNvPr>
          <p:cNvCxnSpPr>
            <a:cxnSpLocks/>
          </p:cNvCxnSpPr>
          <p:nvPr/>
        </p:nvCxnSpPr>
        <p:spPr>
          <a:xfrm>
            <a:off x="8820680" y="1885845"/>
            <a:ext cx="58529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Hình ảnh 3">
            <a:extLst>
              <a:ext uri="{FF2B5EF4-FFF2-40B4-BE49-F238E27FC236}">
                <a16:creationId xmlns:a16="http://schemas.microsoft.com/office/drawing/2014/main" id="{39970BFB-7F09-DA37-6B9F-CB5FDCE58F14}"/>
              </a:ext>
            </a:extLst>
          </p:cNvPr>
          <p:cNvPicPr>
            <a:picLocks noChangeAspect="1"/>
          </p:cNvPicPr>
          <p:nvPr/>
        </p:nvPicPr>
        <p:blipFill>
          <a:blip r:embed="rId3"/>
          <a:stretch>
            <a:fillRect/>
          </a:stretch>
        </p:blipFill>
        <p:spPr>
          <a:xfrm>
            <a:off x="197223" y="1502129"/>
            <a:ext cx="4039336" cy="2681944"/>
          </a:xfrm>
          <a:prstGeom prst="rect">
            <a:avLst/>
          </a:prstGeom>
        </p:spPr>
      </p:pic>
      <p:pic>
        <p:nvPicPr>
          <p:cNvPr id="8" name="Hình ảnh 7">
            <a:extLst>
              <a:ext uri="{FF2B5EF4-FFF2-40B4-BE49-F238E27FC236}">
                <a16:creationId xmlns:a16="http://schemas.microsoft.com/office/drawing/2014/main" id="{70CE9112-8C53-4CB9-76E8-581C221B3FB9}"/>
              </a:ext>
            </a:extLst>
          </p:cNvPr>
          <p:cNvPicPr>
            <a:picLocks noChangeAspect="1"/>
          </p:cNvPicPr>
          <p:nvPr/>
        </p:nvPicPr>
        <p:blipFill>
          <a:blip r:embed="rId4"/>
          <a:stretch>
            <a:fillRect/>
          </a:stretch>
        </p:blipFill>
        <p:spPr>
          <a:xfrm>
            <a:off x="5551988" y="1725588"/>
            <a:ext cx="3268692" cy="3227833"/>
          </a:xfrm>
          <a:prstGeom prst="rect">
            <a:avLst/>
          </a:prstGeom>
        </p:spPr>
      </p:pic>
      <p:sp>
        <p:nvSpPr>
          <p:cNvPr id="10" name="Hộp Văn bản 9">
            <a:extLst>
              <a:ext uri="{FF2B5EF4-FFF2-40B4-BE49-F238E27FC236}">
                <a16:creationId xmlns:a16="http://schemas.microsoft.com/office/drawing/2014/main" id="{CB50559A-90BB-7BC6-1736-7DD4541C4FDB}"/>
              </a:ext>
            </a:extLst>
          </p:cNvPr>
          <p:cNvSpPr txBox="1"/>
          <p:nvPr/>
        </p:nvSpPr>
        <p:spPr>
          <a:xfrm>
            <a:off x="9405973" y="1610380"/>
            <a:ext cx="2683399"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x = 5</a:t>
            </a:r>
          </a:p>
        </p:txBody>
      </p:sp>
      <p:sp>
        <p:nvSpPr>
          <p:cNvPr id="11" name="Hộp Văn bản 10">
            <a:extLst>
              <a:ext uri="{FF2B5EF4-FFF2-40B4-BE49-F238E27FC236}">
                <a16:creationId xmlns:a16="http://schemas.microsoft.com/office/drawing/2014/main" id="{92F09DD1-9A7E-5D25-0F56-8F22A2E73A50}"/>
              </a:ext>
            </a:extLst>
          </p:cNvPr>
          <p:cNvSpPr txBox="1"/>
          <p:nvPr/>
        </p:nvSpPr>
        <p:spPr>
          <a:xfrm>
            <a:off x="9405973" y="2133602"/>
            <a:ext cx="2683399"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%ecx = 5 + 3</a:t>
            </a:r>
          </a:p>
        </p:txBody>
      </p:sp>
      <p:sp>
        <p:nvSpPr>
          <p:cNvPr id="12" name="Hộp Văn bản 11">
            <a:extLst>
              <a:ext uri="{FF2B5EF4-FFF2-40B4-BE49-F238E27FC236}">
                <a16:creationId xmlns:a16="http://schemas.microsoft.com/office/drawing/2014/main" id="{42CF71A8-F336-9F56-3630-85D118A602EB}"/>
              </a:ext>
            </a:extLst>
          </p:cNvPr>
          <p:cNvSpPr txBox="1"/>
          <p:nvPr/>
        </p:nvSpPr>
        <p:spPr>
          <a:xfrm>
            <a:off x="9405972" y="2738267"/>
            <a:ext cx="2683399"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%edx = 5 + 2</a:t>
            </a:r>
          </a:p>
        </p:txBody>
      </p:sp>
      <p:sp>
        <p:nvSpPr>
          <p:cNvPr id="14" name="Hộp Văn bản 13">
            <a:extLst>
              <a:ext uri="{FF2B5EF4-FFF2-40B4-BE49-F238E27FC236}">
                <a16:creationId xmlns:a16="http://schemas.microsoft.com/office/drawing/2014/main" id="{80BEC794-BE04-86B6-6316-8F9531499177}"/>
              </a:ext>
            </a:extLst>
          </p:cNvPr>
          <p:cNvSpPr txBox="1"/>
          <p:nvPr/>
        </p:nvSpPr>
        <p:spPr>
          <a:xfrm>
            <a:off x="9405969" y="3990846"/>
            <a:ext cx="2683399"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%edi = 5</a:t>
            </a:r>
          </a:p>
        </p:txBody>
      </p:sp>
      <p:sp>
        <p:nvSpPr>
          <p:cNvPr id="19" name="Ngoặc móc Phải 18">
            <a:extLst>
              <a:ext uri="{FF2B5EF4-FFF2-40B4-BE49-F238E27FC236}">
                <a16:creationId xmlns:a16="http://schemas.microsoft.com/office/drawing/2014/main" id="{64BEC207-A8D6-A7B8-43D4-3188267ADA94}"/>
              </a:ext>
            </a:extLst>
          </p:cNvPr>
          <p:cNvSpPr/>
          <p:nvPr/>
        </p:nvSpPr>
        <p:spPr>
          <a:xfrm>
            <a:off x="8820679" y="2133600"/>
            <a:ext cx="585291" cy="4210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Ngoặc móc Phải 20">
            <a:extLst>
              <a:ext uri="{FF2B5EF4-FFF2-40B4-BE49-F238E27FC236}">
                <a16:creationId xmlns:a16="http://schemas.microsoft.com/office/drawing/2014/main" id="{7D48C684-57C1-EC8D-C974-C86F37112ABB}"/>
              </a:ext>
            </a:extLst>
          </p:cNvPr>
          <p:cNvSpPr/>
          <p:nvPr/>
        </p:nvSpPr>
        <p:spPr>
          <a:xfrm>
            <a:off x="8820679" y="2840423"/>
            <a:ext cx="585291" cy="4210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Ngoặc móc Phải 21">
            <a:extLst>
              <a:ext uri="{FF2B5EF4-FFF2-40B4-BE49-F238E27FC236}">
                <a16:creationId xmlns:a16="http://schemas.microsoft.com/office/drawing/2014/main" id="{C4D4E58E-03CA-27BF-5754-F42A20A6EEE1}"/>
              </a:ext>
            </a:extLst>
          </p:cNvPr>
          <p:cNvSpPr/>
          <p:nvPr/>
        </p:nvSpPr>
        <p:spPr>
          <a:xfrm>
            <a:off x="8820678" y="3408367"/>
            <a:ext cx="585291" cy="4210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Hộp Văn bản 23">
            <a:extLst>
              <a:ext uri="{FF2B5EF4-FFF2-40B4-BE49-F238E27FC236}">
                <a16:creationId xmlns:a16="http://schemas.microsoft.com/office/drawing/2014/main" id="{AC540254-16FC-4223-6584-222E940A817C}"/>
              </a:ext>
            </a:extLst>
          </p:cNvPr>
          <p:cNvSpPr txBox="1"/>
          <p:nvPr/>
        </p:nvSpPr>
        <p:spPr>
          <a:xfrm>
            <a:off x="9405971" y="3346936"/>
            <a:ext cx="2683399" cy="523220"/>
          </a:xfrm>
          <a:prstGeom prst="rect">
            <a:avLst/>
          </a:prstGeom>
          <a:noFill/>
        </p:spPr>
        <p:txBody>
          <a:bodyPr wrap="square" rtlCol="0">
            <a:spAutoFit/>
          </a:bodyPr>
          <a:lstStyle/>
          <a:p>
            <a:r>
              <a:rPr lang="en-US" sz="2800" i="1">
                <a:solidFill>
                  <a:schemeClr val="accent2"/>
                </a:solidFill>
                <a:latin typeface="Calibri" panose="020F0502020204030204" pitchFamily="34" charset="0"/>
                <a:ea typeface="Calibri" panose="020F0502020204030204" pitchFamily="34" charset="0"/>
                <a:cs typeface="Calibri" panose="020F0502020204030204" pitchFamily="34" charset="0"/>
              </a:rPr>
              <a:t>%esi = 5 + 1</a:t>
            </a:r>
          </a:p>
        </p:txBody>
      </p:sp>
      <p:sp>
        <p:nvSpPr>
          <p:cNvPr id="26" name="Ngoặc móc Phải 25">
            <a:extLst>
              <a:ext uri="{FF2B5EF4-FFF2-40B4-BE49-F238E27FC236}">
                <a16:creationId xmlns:a16="http://schemas.microsoft.com/office/drawing/2014/main" id="{20124CFA-4DC8-51D5-8233-2CEA42F36B50}"/>
              </a:ext>
            </a:extLst>
          </p:cNvPr>
          <p:cNvSpPr/>
          <p:nvPr/>
        </p:nvSpPr>
        <p:spPr>
          <a:xfrm>
            <a:off x="8820678" y="4076687"/>
            <a:ext cx="585291" cy="4210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Đường kết nối Mũi tên Thẳng 26">
            <a:extLst>
              <a:ext uri="{FF2B5EF4-FFF2-40B4-BE49-F238E27FC236}">
                <a16:creationId xmlns:a16="http://schemas.microsoft.com/office/drawing/2014/main" id="{35D0D510-E4F6-83EF-01C3-C0B31BBD08BC}"/>
              </a:ext>
            </a:extLst>
          </p:cNvPr>
          <p:cNvCxnSpPr>
            <a:cxnSpLocks/>
          </p:cNvCxnSpPr>
          <p:nvPr/>
        </p:nvCxnSpPr>
        <p:spPr>
          <a:xfrm flipV="1">
            <a:off x="4236559" y="1871990"/>
            <a:ext cx="1315429" cy="138949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66002705-A7FB-C49D-10CB-8E441C02001F}"/>
              </a:ext>
            </a:extLst>
          </p:cNvPr>
          <p:cNvCxnSpPr>
            <a:cxnSpLocks/>
            <a:endCxn id="8" idx="1"/>
          </p:cNvCxnSpPr>
          <p:nvPr/>
        </p:nvCxnSpPr>
        <p:spPr>
          <a:xfrm flipV="1">
            <a:off x="4236557" y="3339505"/>
            <a:ext cx="1315431" cy="18359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10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ellipsis argument</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An </a:t>
            </a:r>
            <a:r>
              <a:rPr lang="en-US" sz="2800" b="1">
                <a:latin typeface="Calibri" panose="020F0502020204030204" pitchFamily="34" charset="0"/>
                <a:ea typeface="Calibri" panose="020F0502020204030204" pitchFamily="34" charset="0"/>
                <a:cs typeface="Calibri" panose="020F0502020204030204" pitchFamily="34" charset="0"/>
              </a:rPr>
              <a:t>ellipsis is </a:t>
            </a:r>
            <a:r>
              <a:rPr lang="en-US" sz="2800">
                <a:latin typeface="Calibri" panose="020F0502020204030204" pitchFamily="34" charset="0"/>
                <a:ea typeface="Calibri" panose="020F0502020204030204" pitchFamily="34" charset="0"/>
                <a:cs typeface="Calibri" panose="020F0502020204030204" pitchFamily="34" charset="0"/>
              </a:rPr>
              <a:t>used to represent a </a:t>
            </a:r>
            <a:r>
              <a:rPr lang="en-US" sz="2800" b="1">
                <a:latin typeface="Calibri" panose="020F0502020204030204" pitchFamily="34" charset="0"/>
                <a:ea typeface="Calibri" panose="020F0502020204030204" pitchFamily="34" charset="0"/>
                <a:cs typeface="Calibri" panose="020F0502020204030204" pitchFamily="34" charset="0"/>
              </a:rPr>
              <a:t>variable number of parameters </a:t>
            </a:r>
            <a:r>
              <a:rPr lang="en-US" sz="2800">
                <a:latin typeface="Calibri" panose="020F0502020204030204" pitchFamily="34" charset="0"/>
                <a:ea typeface="Calibri" panose="020F0502020204030204" pitchFamily="34" charset="0"/>
                <a:cs typeface="Calibri" panose="020F0502020204030204" pitchFamily="34" charset="0"/>
              </a:rPr>
              <a:t>to a function,</a:t>
            </a:r>
          </a:p>
          <a:p>
            <a:r>
              <a:rPr lang="en-US" sz="2800">
                <a:latin typeface="Calibri" panose="020F0502020204030204" pitchFamily="34" charset="0"/>
                <a:ea typeface="Calibri" panose="020F0502020204030204" pitchFamily="34" charset="0"/>
                <a:cs typeface="Calibri" panose="020F0502020204030204" pitchFamily="34" charset="0"/>
              </a:rPr>
              <a:t>must always be the last argument.</a:t>
            </a:r>
          </a:p>
        </p:txBody>
      </p:sp>
      <p:pic>
        <p:nvPicPr>
          <p:cNvPr id="4" name="Hình ảnh 3">
            <a:extLst>
              <a:ext uri="{FF2B5EF4-FFF2-40B4-BE49-F238E27FC236}">
                <a16:creationId xmlns:a16="http://schemas.microsoft.com/office/drawing/2014/main" id="{152338E5-238A-C58E-728A-9C9223991287}"/>
              </a:ext>
            </a:extLst>
          </p:cNvPr>
          <p:cNvPicPr>
            <a:picLocks noChangeAspect="1"/>
          </p:cNvPicPr>
          <p:nvPr/>
        </p:nvPicPr>
        <p:blipFill>
          <a:blip r:embed="rId3"/>
          <a:stretch>
            <a:fillRect/>
          </a:stretch>
        </p:blipFill>
        <p:spPr>
          <a:xfrm>
            <a:off x="1406947" y="2412393"/>
            <a:ext cx="3264441" cy="3292343"/>
          </a:xfrm>
          <a:prstGeom prst="rect">
            <a:avLst/>
          </a:prstGeom>
        </p:spPr>
      </p:pic>
      <p:pic>
        <p:nvPicPr>
          <p:cNvPr id="7" name="Hình ảnh 6">
            <a:extLst>
              <a:ext uri="{FF2B5EF4-FFF2-40B4-BE49-F238E27FC236}">
                <a16:creationId xmlns:a16="http://schemas.microsoft.com/office/drawing/2014/main" id="{4308CA53-E666-4262-9D5F-559F5ECAD4B2}"/>
              </a:ext>
            </a:extLst>
          </p:cNvPr>
          <p:cNvPicPr>
            <a:picLocks noChangeAspect="1"/>
          </p:cNvPicPr>
          <p:nvPr/>
        </p:nvPicPr>
        <p:blipFill>
          <a:blip r:embed="rId4"/>
          <a:stretch>
            <a:fillRect/>
          </a:stretch>
        </p:blipFill>
        <p:spPr>
          <a:xfrm>
            <a:off x="6766454" y="3654820"/>
            <a:ext cx="3004612" cy="807489"/>
          </a:xfrm>
          <a:prstGeom prst="rect">
            <a:avLst/>
          </a:prstGeom>
        </p:spPr>
      </p:pic>
      <p:cxnSp>
        <p:nvCxnSpPr>
          <p:cNvPr id="8" name="Đường kết nối Mũi tên Thẳng 7">
            <a:extLst>
              <a:ext uri="{FF2B5EF4-FFF2-40B4-BE49-F238E27FC236}">
                <a16:creationId xmlns:a16="http://schemas.microsoft.com/office/drawing/2014/main" id="{83A3D92A-6742-3B54-3F5D-07AFB66B6E33}"/>
              </a:ext>
            </a:extLst>
          </p:cNvPr>
          <p:cNvCxnSpPr>
            <a:cxnSpLocks/>
            <a:stCxn id="4" idx="3"/>
            <a:endCxn id="7" idx="1"/>
          </p:cNvCxnSpPr>
          <p:nvPr/>
        </p:nvCxnSpPr>
        <p:spPr>
          <a:xfrm>
            <a:off x="4671388" y="4058565"/>
            <a:ext cx="2095066"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04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postfix ++ --</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2193437" cy="3108543"/>
          </a:xfrm>
          <a:prstGeom prst="rect">
            <a:avLst/>
          </a:prstGeom>
          <a:noFill/>
        </p:spPr>
        <p:txBody>
          <a:bodyPr wrap="square" lIns="91440" tIns="45720" rIns="91440" bIns="45720" rtlCol="0" anchor="t">
            <a:spAutoFit/>
          </a:bodyPr>
          <a:lstStyle/>
          <a:p>
            <a:r>
              <a:rPr lang="en-US" sz="2800">
                <a:latin typeface="Calibri"/>
                <a:cs typeface="Calibri"/>
              </a:rPr>
              <a:t>The postfix </a:t>
            </a:r>
            <a:r>
              <a:rPr lang="en-US" sz="2800" b="1" i="1">
                <a:latin typeface="Calibri"/>
                <a:cs typeface="Calibri"/>
              </a:rPr>
              <a:t>a++, a-- </a:t>
            </a:r>
            <a:r>
              <a:rPr lang="en-US" sz="2800">
                <a:latin typeface="Calibri"/>
                <a:cs typeface="Calibri"/>
              </a:rPr>
              <a:t>work as below:</a:t>
            </a:r>
          </a:p>
          <a:p>
            <a:pPr marL="457200" indent="-457200">
              <a:buFontTx/>
              <a:buChar char="-"/>
            </a:pPr>
            <a:r>
              <a:rPr lang="en-US" sz="2800">
                <a:latin typeface="Calibri"/>
                <a:cs typeface="Calibri"/>
              </a:rPr>
              <a:t>Create temp value of </a:t>
            </a:r>
            <a:r>
              <a:rPr lang="en-US" sz="2800" b="1">
                <a:latin typeface="Calibri"/>
                <a:cs typeface="Calibri"/>
              </a:rPr>
              <a:t>a</a:t>
            </a:r>
          </a:p>
          <a:p>
            <a:pPr marL="457200" indent="-457200">
              <a:buFontTx/>
              <a:buChar char="-"/>
            </a:pPr>
            <a:r>
              <a:rPr lang="en-US" sz="2800">
                <a:latin typeface="Calibri"/>
                <a:cs typeface="Calibri"/>
              </a:rPr>
              <a:t>Increase value of </a:t>
            </a:r>
            <a:r>
              <a:rPr lang="en-US" sz="2800" b="1">
                <a:latin typeface="Calibri"/>
                <a:cs typeface="Calibri"/>
              </a:rPr>
              <a:t>a</a:t>
            </a:r>
          </a:p>
          <a:p>
            <a:pPr marL="457200" indent="-457200">
              <a:buFontTx/>
              <a:buChar char="-"/>
            </a:pPr>
            <a:r>
              <a:rPr lang="en-US" sz="2800">
                <a:latin typeface="Calibri"/>
                <a:cs typeface="Calibri"/>
              </a:rPr>
              <a:t>Return temp value to printf</a:t>
            </a:r>
          </a:p>
          <a:p>
            <a:pPr marL="457200" indent="-457200">
              <a:buFontTx/>
              <a:buChar char="-"/>
            </a:pPr>
            <a:endParaRPr lang="en-US" sz="2800">
              <a:latin typeface="Calibri"/>
              <a:cs typeface="Calibri"/>
            </a:endParaRPr>
          </a:p>
          <a:p>
            <a:r>
              <a:rPr lang="en-US" sz="2800" b="1">
                <a:latin typeface="Calibri"/>
                <a:cs typeface="Calibri"/>
              </a:rPr>
              <a:t>a-- </a:t>
            </a:r>
            <a:r>
              <a:rPr lang="en-US" sz="2800">
                <a:latin typeface="Calibri"/>
                <a:cs typeface="Calibri"/>
              </a:rPr>
              <a:t>is the same work flow</a:t>
            </a:r>
            <a:endParaRPr lang="en-US" sz="2800" b="1">
              <a:latin typeface="Calibri"/>
              <a:cs typeface="Calibri"/>
            </a:endParaRPr>
          </a:p>
          <a:p>
            <a:pPr marL="457200" indent="-457200">
              <a:buFontTx/>
              <a:buChar char="-"/>
            </a:pPr>
            <a:endParaRPr lang="en-US" sz="2800">
              <a:latin typeface="Calibri"/>
              <a:cs typeface="Calibri"/>
            </a:endParaRPr>
          </a:p>
        </p:txBody>
      </p:sp>
      <p:pic>
        <p:nvPicPr>
          <p:cNvPr id="13" name="Hình ảnh 12">
            <a:extLst>
              <a:ext uri="{FF2B5EF4-FFF2-40B4-BE49-F238E27FC236}">
                <a16:creationId xmlns:a16="http://schemas.microsoft.com/office/drawing/2014/main" id="{4B3AC942-639B-2041-4E79-469A10C04BF8}"/>
              </a:ext>
            </a:extLst>
          </p:cNvPr>
          <p:cNvPicPr>
            <a:picLocks noChangeAspect="1"/>
          </p:cNvPicPr>
          <p:nvPr/>
        </p:nvPicPr>
        <p:blipFill>
          <a:blip r:embed="rId3"/>
          <a:stretch>
            <a:fillRect/>
          </a:stretch>
        </p:blipFill>
        <p:spPr>
          <a:xfrm>
            <a:off x="713545" y="4216303"/>
            <a:ext cx="5382455" cy="657855"/>
          </a:xfrm>
          <a:prstGeom prst="rect">
            <a:avLst/>
          </a:prstGeom>
        </p:spPr>
      </p:pic>
      <p:pic>
        <p:nvPicPr>
          <p:cNvPr id="15" name="Hình ảnh 14">
            <a:extLst>
              <a:ext uri="{FF2B5EF4-FFF2-40B4-BE49-F238E27FC236}">
                <a16:creationId xmlns:a16="http://schemas.microsoft.com/office/drawing/2014/main" id="{5EC04C10-72F1-D6BF-1380-801991DF904E}"/>
              </a:ext>
            </a:extLst>
          </p:cNvPr>
          <p:cNvPicPr>
            <a:picLocks noChangeAspect="1"/>
          </p:cNvPicPr>
          <p:nvPr/>
        </p:nvPicPr>
        <p:blipFill>
          <a:blip r:embed="rId4"/>
          <a:stretch>
            <a:fillRect/>
          </a:stretch>
        </p:blipFill>
        <p:spPr>
          <a:xfrm>
            <a:off x="7737021" y="3253924"/>
            <a:ext cx="3733900" cy="2582615"/>
          </a:xfrm>
          <a:prstGeom prst="rect">
            <a:avLst/>
          </a:prstGeom>
        </p:spPr>
      </p:pic>
      <p:cxnSp>
        <p:nvCxnSpPr>
          <p:cNvPr id="16" name="Đường kết nối Mũi tên Thẳng 15">
            <a:extLst>
              <a:ext uri="{FF2B5EF4-FFF2-40B4-BE49-F238E27FC236}">
                <a16:creationId xmlns:a16="http://schemas.microsoft.com/office/drawing/2014/main" id="{20EF2461-ABCD-EC0C-86B2-8E81B76B0B15}"/>
              </a:ext>
            </a:extLst>
          </p:cNvPr>
          <p:cNvCxnSpPr>
            <a:cxnSpLocks/>
          </p:cNvCxnSpPr>
          <p:nvPr/>
        </p:nvCxnSpPr>
        <p:spPr>
          <a:xfrm flipV="1">
            <a:off x="5515897" y="3790335"/>
            <a:ext cx="2330245" cy="754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869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variadic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523220"/>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Variadic functions </a:t>
            </a:r>
            <a:r>
              <a:rPr lang="en-US" sz="2800">
                <a:latin typeface="Calibri" panose="020F0502020204030204" pitchFamily="34" charset="0"/>
                <a:ea typeface="Calibri" panose="020F0502020204030204" pitchFamily="34" charset="0"/>
                <a:cs typeface="Calibri" panose="020F0502020204030204" pitchFamily="34" charset="0"/>
              </a:rPr>
              <a:t>are functions that can </a:t>
            </a:r>
            <a:r>
              <a:rPr lang="en-US" sz="2800">
                <a:solidFill>
                  <a:schemeClr val="accent2"/>
                </a:solidFill>
                <a:latin typeface="Calibri" panose="020F0502020204030204" pitchFamily="34" charset="0"/>
                <a:ea typeface="Calibri" panose="020F0502020204030204" pitchFamily="34" charset="0"/>
                <a:cs typeface="Calibri" panose="020F0502020204030204" pitchFamily="34" charset="0"/>
              </a:rPr>
              <a:t>take a variable number of arguments</a:t>
            </a:r>
            <a:r>
              <a:rPr lang="en-US" sz="2800">
                <a:latin typeface="Calibri" panose="020F0502020204030204" pitchFamily="34" charset="0"/>
                <a:ea typeface="Calibri" panose="020F0502020204030204" pitchFamily="34" charset="0"/>
                <a:cs typeface="Calibri" panose="020F0502020204030204" pitchFamily="34" charset="0"/>
              </a:rPr>
              <a:t>. </a:t>
            </a:r>
          </a:p>
        </p:txBody>
      </p:sp>
      <p:sp>
        <p:nvSpPr>
          <p:cNvPr id="3" name="Hộp Văn bản 2">
            <a:extLst>
              <a:ext uri="{FF2B5EF4-FFF2-40B4-BE49-F238E27FC236}">
                <a16:creationId xmlns:a16="http://schemas.microsoft.com/office/drawing/2014/main" id="{897216D8-6593-B307-73A7-2830173EA00C}"/>
              </a:ext>
            </a:extLst>
          </p:cNvPr>
          <p:cNvSpPr txBox="1"/>
          <p:nvPr/>
        </p:nvSpPr>
        <p:spPr>
          <a:xfrm>
            <a:off x="179294" y="1431558"/>
            <a:ext cx="11797553"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Require:</a:t>
            </a:r>
            <a:r>
              <a:rPr lang="en-US" sz="2800" b="1">
                <a:latin typeface="Calibri" panose="020F0502020204030204" pitchFamily="34" charset="0"/>
                <a:ea typeface="Calibri" panose="020F0502020204030204" pitchFamily="34" charset="0"/>
                <a:cs typeface="Calibri" panose="020F0502020204030204" pitchFamily="34" charset="0"/>
              </a:rPr>
              <a:t> &lt;stdarg.h&gt;</a:t>
            </a: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5" name="Hình ảnh 4">
            <a:extLst>
              <a:ext uri="{FF2B5EF4-FFF2-40B4-BE49-F238E27FC236}">
                <a16:creationId xmlns:a16="http://schemas.microsoft.com/office/drawing/2014/main" id="{C84784DA-EB9F-0BE9-29E1-1568C1412606}"/>
              </a:ext>
            </a:extLst>
          </p:cNvPr>
          <p:cNvPicPr>
            <a:picLocks noChangeAspect="1"/>
          </p:cNvPicPr>
          <p:nvPr/>
        </p:nvPicPr>
        <p:blipFill>
          <a:blip r:embed="rId3"/>
          <a:stretch>
            <a:fillRect/>
          </a:stretch>
        </p:blipFill>
        <p:spPr>
          <a:xfrm>
            <a:off x="3812444" y="1515209"/>
            <a:ext cx="4915920" cy="5352320"/>
          </a:xfrm>
          <a:prstGeom prst="rect">
            <a:avLst/>
          </a:prstGeom>
        </p:spPr>
      </p:pic>
      <p:sp>
        <p:nvSpPr>
          <p:cNvPr id="7" name="Hộp Văn bản 6">
            <a:extLst>
              <a:ext uri="{FF2B5EF4-FFF2-40B4-BE49-F238E27FC236}">
                <a16:creationId xmlns:a16="http://schemas.microsoft.com/office/drawing/2014/main" id="{721043AC-E2F6-832B-142F-28C5C1779A6B}"/>
              </a:ext>
            </a:extLst>
          </p:cNvPr>
          <p:cNvSpPr txBox="1"/>
          <p:nvPr/>
        </p:nvSpPr>
        <p:spPr>
          <a:xfrm>
            <a:off x="0" y="2606887"/>
            <a:ext cx="2854036" cy="830997"/>
          </a:xfrm>
          <a:prstGeom prst="rect">
            <a:avLst/>
          </a:prstGeom>
          <a:noFill/>
        </p:spPr>
        <p:txBody>
          <a:bodyPr wrap="square" rtlCol="0">
            <a:spAutoFit/>
          </a:bodyPr>
          <a:lstStyle/>
          <a:p>
            <a:r>
              <a:rPr lang="en-US" sz="2400" i="1">
                <a:solidFill>
                  <a:schemeClr val="accent2"/>
                </a:solidFill>
                <a:latin typeface="Calibri" panose="020F0502020204030204" pitchFamily="34" charset="0"/>
                <a:ea typeface="Calibri" panose="020F0502020204030204" pitchFamily="34" charset="0"/>
                <a:cs typeface="Calibri" panose="020F0502020204030204" pitchFamily="34" charset="0"/>
              </a:rPr>
              <a:t>Declaring pointer to the argument list</a:t>
            </a:r>
          </a:p>
        </p:txBody>
      </p:sp>
      <p:cxnSp>
        <p:nvCxnSpPr>
          <p:cNvPr id="10" name="Đường kết nối Mũi tên Thẳng 9">
            <a:extLst>
              <a:ext uri="{FF2B5EF4-FFF2-40B4-BE49-F238E27FC236}">
                <a16:creationId xmlns:a16="http://schemas.microsoft.com/office/drawing/2014/main" id="{3350C6B9-7E34-655D-6D95-7141BAC37448}"/>
              </a:ext>
            </a:extLst>
          </p:cNvPr>
          <p:cNvCxnSpPr>
            <a:cxnSpLocks/>
          </p:cNvCxnSpPr>
          <p:nvPr/>
        </p:nvCxnSpPr>
        <p:spPr>
          <a:xfrm>
            <a:off x="2660073" y="3158836"/>
            <a:ext cx="1981200" cy="1662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Hộp Văn bản 12">
            <a:extLst>
              <a:ext uri="{FF2B5EF4-FFF2-40B4-BE49-F238E27FC236}">
                <a16:creationId xmlns:a16="http://schemas.microsoft.com/office/drawing/2014/main" id="{5C04E0FA-642E-94B0-9D36-6B73EA8D6E61}"/>
              </a:ext>
            </a:extLst>
          </p:cNvPr>
          <p:cNvSpPr txBox="1"/>
          <p:nvPr/>
        </p:nvSpPr>
        <p:spPr>
          <a:xfrm>
            <a:off x="8786227" y="2681782"/>
            <a:ext cx="3405773" cy="830997"/>
          </a:xfrm>
          <a:prstGeom prst="rect">
            <a:avLst/>
          </a:prstGeom>
          <a:noFill/>
        </p:spPr>
        <p:txBody>
          <a:bodyPr wrap="square" rtlCol="0">
            <a:spAutoFit/>
          </a:bodyPr>
          <a:lstStyle/>
          <a:p>
            <a:r>
              <a:rPr lang="en-US" sz="2400" i="1">
                <a:solidFill>
                  <a:schemeClr val="accent2"/>
                </a:solidFill>
                <a:latin typeface="Calibri" panose="020F0502020204030204" pitchFamily="34" charset="0"/>
                <a:ea typeface="Calibri" panose="020F0502020204030204" pitchFamily="34" charset="0"/>
                <a:cs typeface="Calibri" panose="020F0502020204030204" pitchFamily="34" charset="0"/>
              </a:rPr>
              <a:t>Initializing argument to the list pointer</a:t>
            </a:r>
          </a:p>
        </p:txBody>
      </p:sp>
      <p:cxnSp>
        <p:nvCxnSpPr>
          <p:cNvPr id="14" name="Đường kết nối Mũi tên Thẳng 13">
            <a:extLst>
              <a:ext uri="{FF2B5EF4-FFF2-40B4-BE49-F238E27FC236}">
                <a16:creationId xmlns:a16="http://schemas.microsoft.com/office/drawing/2014/main" id="{D3531D51-892B-A2D1-FF15-2CAEDA6902B5}"/>
              </a:ext>
            </a:extLst>
          </p:cNvPr>
          <p:cNvCxnSpPr>
            <a:cxnSpLocks/>
          </p:cNvCxnSpPr>
          <p:nvPr/>
        </p:nvCxnSpPr>
        <p:spPr>
          <a:xfrm flipH="1">
            <a:off x="6622473" y="3158835"/>
            <a:ext cx="2286000" cy="48403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Đường kết nối Mũi tên Thẳng 16">
            <a:extLst>
              <a:ext uri="{FF2B5EF4-FFF2-40B4-BE49-F238E27FC236}">
                <a16:creationId xmlns:a16="http://schemas.microsoft.com/office/drawing/2014/main" id="{7551F6E8-C5C8-349B-D1AB-A3439A205C28}"/>
              </a:ext>
            </a:extLst>
          </p:cNvPr>
          <p:cNvCxnSpPr>
            <a:cxnSpLocks/>
          </p:cNvCxnSpPr>
          <p:nvPr/>
        </p:nvCxnSpPr>
        <p:spPr>
          <a:xfrm flipH="1" flipV="1">
            <a:off x="6456218" y="4359125"/>
            <a:ext cx="2452255" cy="48780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173889FE-CBFC-4324-F4FA-533ED643E1F7}"/>
              </a:ext>
            </a:extLst>
          </p:cNvPr>
          <p:cNvSpPr txBox="1"/>
          <p:nvPr/>
        </p:nvSpPr>
        <p:spPr>
          <a:xfrm>
            <a:off x="8861205" y="4229035"/>
            <a:ext cx="3453041" cy="830997"/>
          </a:xfrm>
          <a:prstGeom prst="rect">
            <a:avLst/>
          </a:prstGeom>
          <a:noFill/>
        </p:spPr>
        <p:txBody>
          <a:bodyPr wrap="square" rtlCol="0">
            <a:spAutoFit/>
          </a:bodyPr>
          <a:lstStyle/>
          <a:p>
            <a:r>
              <a:rPr lang="en-US" sz="2400" i="1">
                <a:solidFill>
                  <a:schemeClr val="accent2"/>
                </a:solidFill>
                <a:latin typeface="Calibri" panose="020F0502020204030204" pitchFamily="34" charset="0"/>
                <a:ea typeface="Calibri" panose="020F0502020204030204" pitchFamily="34" charset="0"/>
                <a:cs typeface="Calibri" panose="020F0502020204030204" pitchFamily="34" charset="0"/>
              </a:rPr>
              <a:t>Accessing current variable and pointing to next one</a:t>
            </a:r>
          </a:p>
        </p:txBody>
      </p:sp>
      <p:cxnSp>
        <p:nvCxnSpPr>
          <p:cNvPr id="22" name="Đường kết nối Mũi tên Thẳng 21">
            <a:extLst>
              <a:ext uri="{FF2B5EF4-FFF2-40B4-BE49-F238E27FC236}">
                <a16:creationId xmlns:a16="http://schemas.microsoft.com/office/drawing/2014/main" id="{6787AC39-2845-2F73-CB4E-9B4A571EA804}"/>
              </a:ext>
            </a:extLst>
          </p:cNvPr>
          <p:cNvCxnSpPr>
            <a:cxnSpLocks/>
          </p:cNvCxnSpPr>
          <p:nvPr/>
        </p:nvCxnSpPr>
        <p:spPr>
          <a:xfrm flipV="1">
            <a:off x="3352800" y="4529149"/>
            <a:ext cx="1413164" cy="1804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580B33A9-73E3-772E-2FCA-F099332932C0}"/>
              </a:ext>
            </a:extLst>
          </p:cNvPr>
          <p:cNvSpPr txBox="1"/>
          <p:nvPr/>
        </p:nvSpPr>
        <p:spPr>
          <a:xfrm>
            <a:off x="129581" y="4294080"/>
            <a:ext cx="3223219" cy="1200329"/>
          </a:xfrm>
          <a:prstGeom prst="rect">
            <a:avLst/>
          </a:prstGeom>
          <a:noFill/>
        </p:spPr>
        <p:txBody>
          <a:bodyPr wrap="square" rtlCol="0">
            <a:spAutoFit/>
          </a:bodyPr>
          <a:lstStyle/>
          <a:p>
            <a:r>
              <a:rPr lang="en-US" sz="2400" i="1">
                <a:solidFill>
                  <a:schemeClr val="accent2"/>
                </a:solidFill>
                <a:latin typeface="Calibri" panose="020F0502020204030204" pitchFamily="34" charset="0"/>
                <a:ea typeface="Calibri" panose="020F0502020204030204" pitchFamily="34" charset="0"/>
                <a:cs typeface="Calibri" panose="020F0502020204030204" pitchFamily="34" charset="0"/>
              </a:rPr>
              <a:t>This ends the traversal of the variadic function arguments</a:t>
            </a:r>
          </a:p>
        </p:txBody>
      </p:sp>
    </p:spTree>
    <p:extLst>
      <p:ext uri="{BB962C8B-B14F-4D97-AF65-F5344CB8AC3E}">
        <p14:creationId xmlns:p14="http://schemas.microsoft.com/office/powerpoint/2010/main" val="2477049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const parameter</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797553"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Qualify a function parameter using the const keyword indicates that the function will treat the argument that is passed as a constant.</a:t>
            </a:r>
          </a:p>
        </p:txBody>
      </p:sp>
      <p:pic>
        <p:nvPicPr>
          <p:cNvPr id="8" name="Hình ảnh 7">
            <a:extLst>
              <a:ext uri="{FF2B5EF4-FFF2-40B4-BE49-F238E27FC236}">
                <a16:creationId xmlns:a16="http://schemas.microsoft.com/office/drawing/2014/main" id="{73AF5448-998F-3C01-6D99-CB54B4BFB4D9}"/>
              </a:ext>
            </a:extLst>
          </p:cNvPr>
          <p:cNvPicPr>
            <a:picLocks noChangeAspect="1"/>
          </p:cNvPicPr>
          <p:nvPr/>
        </p:nvPicPr>
        <p:blipFill>
          <a:blip r:embed="rId3"/>
          <a:stretch>
            <a:fillRect/>
          </a:stretch>
        </p:blipFill>
        <p:spPr>
          <a:xfrm>
            <a:off x="968777" y="2204866"/>
            <a:ext cx="3952711" cy="3877279"/>
          </a:xfrm>
          <a:prstGeom prst="rect">
            <a:avLst/>
          </a:prstGeom>
        </p:spPr>
      </p:pic>
      <p:pic>
        <p:nvPicPr>
          <p:cNvPr id="11" name="Hình ảnh 10">
            <a:extLst>
              <a:ext uri="{FF2B5EF4-FFF2-40B4-BE49-F238E27FC236}">
                <a16:creationId xmlns:a16="http://schemas.microsoft.com/office/drawing/2014/main" id="{A5AF483F-892A-7D87-5F39-74280F1FA605}"/>
              </a:ext>
            </a:extLst>
          </p:cNvPr>
          <p:cNvPicPr>
            <a:picLocks noChangeAspect="1"/>
          </p:cNvPicPr>
          <p:nvPr/>
        </p:nvPicPr>
        <p:blipFill>
          <a:blip r:embed="rId4"/>
          <a:stretch>
            <a:fillRect/>
          </a:stretch>
        </p:blipFill>
        <p:spPr>
          <a:xfrm>
            <a:off x="5712972" y="3215855"/>
            <a:ext cx="6101877" cy="1855300"/>
          </a:xfrm>
          <a:prstGeom prst="rect">
            <a:avLst/>
          </a:prstGeom>
        </p:spPr>
      </p:pic>
    </p:spTree>
    <p:extLst>
      <p:ext uri="{BB962C8B-B14F-4D97-AF65-F5344CB8AC3E}">
        <p14:creationId xmlns:p14="http://schemas.microsoft.com/office/powerpoint/2010/main" val="3213563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inline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6955797" cy="181588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By declaring a function inline, you can direct GCC to make calls to that function faster. One way GCC can achieve this is to integrate that function's code into the code for its callers.</a:t>
            </a:r>
          </a:p>
        </p:txBody>
      </p:sp>
      <p:pic>
        <p:nvPicPr>
          <p:cNvPr id="8" name="Hình ảnh 7">
            <a:extLst>
              <a:ext uri="{FF2B5EF4-FFF2-40B4-BE49-F238E27FC236}">
                <a16:creationId xmlns:a16="http://schemas.microsoft.com/office/drawing/2014/main" id="{9474F94F-6BD4-2F17-524C-A4AA8B74FA0C}"/>
              </a:ext>
            </a:extLst>
          </p:cNvPr>
          <p:cNvPicPr>
            <a:picLocks noChangeAspect="1"/>
          </p:cNvPicPr>
          <p:nvPr/>
        </p:nvPicPr>
        <p:blipFill rotWithShape="1">
          <a:blip r:embed="rId3"/>
          <a:srcRect t="19045"/>
          <a:stretch/>
        </p:blipFill>
        <p:spPr>
          <a:xfrm>
            <a:off x="7674614" y="4308763"/>
            <a:ext cx="4338091" cy="2410691"/>
          </a:xfrm>
          <a:prstGeom prst="rect">
            <a:avLst/>
          </a:prstGeom>
        </p:spPr>
      </p:pic>
      <p:pic>
        <p:nvPicPr>
          <p:cNvPr id="11" name="Hình ảnh 10">
            <a:extLst>
              <a:ext uri="{FF2B5EF4-FFF2-40B4-BE49-F238E27FC236}">
                <a16:creationId xmlns:a16="http://schemas.microsoft.com/office/drawing/2014/main" id="{572F7D4E-07DA-5C3D-D6D0-AEC11CA87BF5}"/>
              </a:ext>
            </a:extLst>
          </p:cNvPr>
          <p:cNvPicPr>
            <a:picLocks noChangeAspect="1"/>
          </p:cNvPicPr>
          <p:nvPr/>
        </p:nvPicPr>
        <p:blipFill>
          <a:blip r:embed="rId4"/>
          <a:stretch>
            <a:fillRect/>
          </a:stretch>
        </p:blipFill>
        <p:spPr>
          <a:xfrm>
            <a:off x="4975386" y="6052760"/>
            <a:ext cx="2241227" cy="666694"/>
          </a:xfrm>
          <a:prstGeom prst="rect">
            <a:avLst/>
          </a:prstGeom>
        </p:spPr>
      </p:pic>
      <p:pic>
        <p:nvPicPr>
          <p:cNvPr id="19" name="Hình ảnh 18">
            <a:extLst>
              <a:ext uri="{FF2B5EF4-FFF2-40B4-BE49-F238E27FC236}">
                <a16:creationId xmlns:a16="http://schemas.microsoft.com/office/drawing/2014/main" id="{4890E260-360D-1313-25AE-03EC977724B5}"/>
              </a:ext>
            </a:extLst>
          </p:cNvPr>
          <p:cNvPicPr>
            <a:picLocks noChangeAspect="1"/>
          </p:cNvPicPr>
          <p:nvPr/>
        </p:nvPicPr>
        <p:blipFill rotWithShape="1">
          <a:blip r:embed="rId5"/>
          <a:srcRect t="12381"/>
          <a:stretch/>
        </p:blipFill>
        <p:spPr>
          <a:xfrm>
            <a:off x="7674614" y="138546"/>
            <a:ext cx="4338092" cy="3921826"/>
          </a:xfrm>
          <a:prstGeom prst="rect">
            <a:avLst/>
          </a:prstGeom>
        </p:spPr>
      </p:pic>
      <p:cxnSp>
        <p:nvCxnSpPr>
          <p:cNvPr id="34" name="Đường kết nối Mũi tên Thẳng 33">
            <a:extLst>
              <a:ext uri="{FF2B5EF4-FFF2-40B4-BE49-F238E27FC236}">
                <a16:creationId xmlns:a16="http://schemas.microsoft.com/office/drawing/2014/main" id="{8D67364C-9A50-7FFA-08D6-DE2B5122A2CF}"/>
              </a:ext>
            </a:extLst>
          </p:cNvPr>
          <p:cNvCxnSpPr>
            <a:cxnSpLocks/>
            <a:endCxn id="11" idx="0"/>
          </p:cNvCxnSpPr>
          <p:nvPr/>
        </p:nvCxnSpPr>
        <p:spPr>
          <a:xfrm flipH="1">
            <a:off x="6096000" y="3837709"/>
            <a:ext cx="1578614" cy="221505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Đường kết nối Mũi tên Thẳng 37">
            <a:extLst>
              <a:ext uri="{FF2B5EF4-FFF2-40B4-BE49-F238E27FC236}">
                <a16:creationId xmlns:a16="http://schemas.microsoft.com/office/drawing/2014/main" id="{8DFD75E2-4CEE-B2D5-451E-3957F8F7F852}"/>
              </a:ext>
            </a:extLst>
          </p:cNvPr>
          <p:cNvCxnSpPr>
            <a:cxnSpLocks/>
            <a:endCxn id="11" idx="3"/>
          </p:cNvCxnSpPr>
          <p:nvPr/>
        </p:nvCxnSpPr>
        <p:spPr>
          <a:xfrm flipH="1">
            <a:off x="7216613" y="6205160"/>
            <a:ext cx="458001" cy="1809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2" name="Hình ảnh 41">
            <a:extLst>
              <a:ext uri="{FF2B5EF4-FFF2-40B4-BE49-F238E27FC236}">
                <a16:creationId xmlns:a16="http://schemas.microsoft.com/office/drawing/2014/main" id="{6DB00476-9734-E939-19B2-E4514E20AC93}"/>
              </a:ext>
            </a:extLst>
          </p:cNvPr>
          <p:cNvPicPr>
            <a:picLocks noChangeAspect="1"/>
          </p:cNvPicPr>
          <p:nvPr/>
        </p:nvPicPr>
        <p:blipFill>
          <a:blip r:embed="rId6"/>
          <a:stretch>
            <a:fillRect/>
          </a:stretch>
        </p:blipFill>
        <p:spPr>
          <a:xfrm>
            <a:off x="179294" y="2830389"/>
            <a:ext cx="4833166" cy="3048190"/>
          </a:xfrm>
          <a:prstGeom prst="rect">
            <a:avLst/>
          </a:prstGeom>
        </p:spPr>
      </p:pic>
      <p:cxnSp>
        <p:nvCxnSpPr>
          <p:cNvPr id="43" name="Đường kết nối Mũi tên Thẳng 42">
            <a:extLst>
              <a:ext uri="{FF2B5EF4-FFF2-40B4-BE49-F238E27FC236}">
                <a16:creationId xmlns:a16="http://schemas.microsoft.com/office/drawing/2014/main" id="{52A4BAD8-7CCC-DBDE-6222-67C1C19563A0}"/>
              </a:ext>
            </a:extLst>
          </p:cNvPr>
          <p:cNvCxnSpPr>
            <a:cxnSpLocks/>
          </p:cNvCxnSpPr>
          <p:nvPr/>
        </p:nvCxnSpPr>
        <p:spPr>
          <a:xfrm>
            <a:off x="3297382" y="5871813"/>
            <a:ext cx="1578614" cy="51429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150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inline function</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846451"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Inline Function </a:t>
            </a:r>
            <a:r>
              <a:rPr lang="en-US" sz="2800">
                <a:latin typeface="Calibri" panose="020F0502020204030204" pitchFamily="34" charset="0"/>
                <a:ea typeface="Calibri" panose="020F0502020204030204" pitchFamily="34" charset="0"/>
                <a:cs typeface="Calibri" panose="020F0502020204030204" pitchFamily="34" charset="0"/>
              </a:rPr>
              <a:t>are those function whose definitions are substituted at the place where its function call is happened</a:t>
            </a:r>
          </a:p>
        </p:txBody>
      </p:sp>
      <p:cxnSp>
        <p:nvCxnSpPr>
          <p:cNvPr id="21" name="Đường kết nối Mũi tên Thẳng 20">
            <a:extLst>
              <a:ext uri="{FF2B5EF4-FFF2-40B4-BE49-F238E27FC236}">
                <a16:creationId xmlns:a16="http://schemas.microsoft.com/office/drawing/2014/main" id="{1C7F3910-ECD3-A97D-B90D-40B549809149}"/>
              </a:ext>
            </a:extLst>
          </p:cNvPr>
          <p:cNvCxnSpPr>
            <a:cxnSpLocks/>
          </p:cNvCxnSpPr>
          <p:nvPr/>
        </p:nvCxnSpPr>
        <p:spPr>
          <a:xfrm>
            <a:off x="5518462" y="4263763"/>
            <a:ext cx="74379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Hình ảnh 3">
            <a:extLst>
              <a:ext uri="{FF2B5EF4-FFF2-40B4-BE49-F238E27FC236}">
                <a16:creationId xmlns:a16="http://schemas.microsoft.com/office/drawing/2014/main" id="{E58EAAC3-4A78-A78F-7133-5496123D1454}"/>
              </a:ext>
            </a:extLst>
          </p:cNvPr>
          <p:cNvPicPr>
            <a:picLocks noChangeAspect="1"/>
          </p:cNvPicPr>
          <p:nvPr/>
        </p:nvPicPr>
        <p:blipFill>
          <a:blip r:embed="rId3"/>
          <a:stretch>
            <a:fillRect/>
          </a:stretch>
        </p:blipFill>
        <p:spPr>
          <a:xfrm>
            <a:off x="553365" y="2124055"/>
            <a:ext cx="4965097" cy="3788398"/>
          </a:xfrm>
          <a:prstGeom prst="rect">
            <a:avLst/>
          </a:prstGeom>
        </p:spPr>
      </p:pic>
      <p:pic>
        <p:nvPicPr>
          <p:cNvPr id="13" name="Hình ảnh 12">
            <a:extLst>
              <a:ext uri="{FF2B5EF4-FFF2-40B4-BE49-F238E27FC236}">
                <a16:creationId xmlns:a16="http://schemas.microsoft.com/office/drawing/2014/main" id="{B0AE1D3C-E36A-BA64-0E11-255CD80B82CE}"/>
              </a:ext>
            </a:extLst>
          </p:cNvPr>
          <p:cNvPicPr>
            <a:picLocks noChangeAspect="1"/>
          </p:cNvPicPr>
          <p:nvPr/>
        </p:nvPicPr>
        <p:blipFill>
          <a:blip r:embed="rId4"/>
          <a:stretch>
            <a:fillRect/>
          </a:stretch>
        </p:blipFill>
        <p:spPr>
          <a:xfrm>
            <a:off x="6262255" y="3704139"/>
            <a:ext cx="5657738" cy="1119248"/>
          </a:xfrm>
          <a:prstGeom prst="rect">
            <a:avLst/>
          </a:prstGeom>
        </p:spPr>
      </p:pic>
      <p:sp>
        <p:nvSpPr>
          <p:cNvPr id="16" name="Hộp Văn bản 15">
            <a:extLst>
              <a:ext uri="{FF2B5EF4-FFF2-40B4-BE49-F238E27FC236}">
                <a16:creationId xmlns:a16="http://schemas.microsoft.com/office/drawing/2014/main" id="{A544A724-824E-0351-2A2B-804E692C0582}"/>
              </a:ext>
            </a:extLst>
          </p:cNvPr>
          <p:cNvSpPr txBox="1"/>
          <p:nvPr/>
        </p:nvSpPr>
        <p:spPr>
          <a:xfrm>
            <a:off x="7536873" y="6440109"/>
            <a:ext cx="4655127" cy="307777"/>
          </a:xfrm>
          <a:prstGeom prst="rect">
            <a:avLst/>
          </a:prstGeom>
          <a:noFill/>
        </p:spPr>
        <p:txBody>
          <a:bodyPr wrap="square">
            <a:spAutoFit/>
          </a:bodyPr>
          <a:lstStyle/>
          <a:p>
            <a:r>
              <a:rPr lang="en-US" b="1">
                <a:solidFill>
                  <a:schemeClr val="accent2"/>
                </a:solidFill>
              </a:rPr>
              <a:t>REF: https://gcc.gnu.org/onlinedocs/gcc/Inline.html</a:t>
            </a:r>
          </a:p>
        </p:txBody>
      </p:sp>
    </p:spTree>
    <p:extLst>
      <p:ext uri="{BB962C8B-B14F-4D97-AF65-F5344CB8AC3E}">
        <p14:creationId xmlns:p14="http://schemas.microsoft.com/office/powerpoint/2010/main" val="1426718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noinline FUNCTION attribute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2774" y="826205"/>
            <a:ext cx="11846451"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Function attribute </a:t>
            </a:r>
            <a:r>
              <a:rPr lang="en-US" sz="2800" b="1">
                <a:latin typeface="Calibri" panose="020F0502020204030204" pitchFamily="34" charset="0"/>
                <a:ea typeface="Calibri" panose="020F0502020204030204" pitchFamily="34" charset="0"/>
                <a:cs typeface="Calibri" panose="020F0502020204030204" pitchFamily="34" charset="0"/>
              </a:rPr>
              <a:t>noinline</a:t>
            </a:r>
            <a:r>
              <a:rPr lang="en-US" sz="2800">
                <a:latin typeface="Calibri" panose="020F0502020204030204" pitchFamily="34" charset="0"/>
                <a:ea typeface="Calibri" panose="020F0502020204030204" pitchFamily="34" charset="0"/>
                <a:cs typeface="Calibri" panose="020F0502020204030204" pitchFamily="34" charset="0"/>
              </a:rPr>
              <a:t> prevents a function from being considered for inlining. It also disables some other interprocedural optimizations; it’s preferable to use the more comprehensive noipa attribute instead if that is your goal.</a:t>
            </a:r>
            <a:endParaRPr lang="en-US" sz="28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855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Function-like macros</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9294" y="979421"/>
            <a:ext cx="11846451" cy="440120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These macros are the same as a function call. It replaces the entire code instead of a function name. Pair of parentheses immediately after the macro name is necessary. </a:t>
            </a:r>
          </a:p>
          <a:p>
            <a:r>
              <a:rPr lang="en-US" sz="2800">
                <a:latin typeface="Calibri" panose="020F0502020204030204" pitchFamily="34" charset="0"/>
                <a:ea typeface="Calibri" panose="020F0502020204030204" pitchFamily="34" charset="0"/>
                <a:cs typeface="Calibri" panose="020F0502020204030204" pitchFamily="34" charset="0"/>
              </a:rPr>
              <a:t>If we put a space between the macro name and the parentheses in the macro definition, then the macro will not work.</a:t>
            </a:r>
          </a:p>
          <a:p>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With variable argument:</a:t>
            </a:r>
          </a:p>
        </p:txBody>
      </p:sp>
      <p:pic>
        <p:nvPicPr>
          <p:cNvPr id="5" name="Hình ảnh 4">
            <a:extLst>
              <a:ext uri="{FF2B5EF4-FFF2-40B4-BE49-F238E27FC236}">
                <a16:creationId xmlns:a16="http://schemas.microsoft.com/office/drawing/2014/main" id="{13BBA13E-8719-437D-1A99-F28589A15E1B}"/>
              </a:ext>
            </a:extLst>
          </p:cNvPr>
          <p:cNvPicPr>
            <a:picLocks noChangeAspect="1"/>
          </p:cNvPicPr>
          <p:nvPr/>
        </p:nvPicPr>
        <p:blipFill>
          <a:blip r:embed="rId3"/>
          <a:stretch>
            <a:fillRect/>
          </a:stretch>
        </p:blipFill>
        <p:spPr>
          <a:xfrm>
            <a:off x="1753517" y="3429000"/>
            <a:ext cx="8684966" cy="943639"/>
          </a:xfrm>
          <a:prstGeom prst="rect">
            <a:avLst/>
          </a:prstGeom>
        </p:spPr>
      </p:pic>
      <p:pic>
        <p:nvPicPr>
          <p:cNvPr id="8" name="Hình ảnh 7">
            <a:extLst>
              <a:ext uri="{FF2B5EF4-FFF2-40B4-BE49-F238E27FC236}">
                <a16:creationId xmlns:a16="http://schemas.microsoft.com/office/drawing/2014/main" id="{6068CC21-A65C-D763-07C9-CD4D619091A9}"/>
              </a:ext>
            </a:extLst>
          </p:cNvPr>
          <p:cNvPicPr>
            <a:picLocks noChangeAspect="1"/>
          </p:cNvPicPr>
          <p:nvPr/>
        </p:nvPicPr>
        <p:blipFill>
          <a:blip r:embed="rId4"/>
          <a:stretch>
            <a:fillRect/>
          </a:stretch>
        </p:blipFill>
        <p:spPr>
          <a:xfrm>
            <a:off x="2130595" y="5417401"/>
            <a:ext cx="7930810" cy="942941"/>
          </a:xfrm>
          <a:prstGeom prst="rect">
            <a:avLst/>
          </a:prstGeom>
        </p:spPr>
      </p:pic>
    </p:spTree>
    <p:extLst>
      <p:ext uri="{BB962C8B-B14F-4D97-AF65-F5344CB8AC3E}">
        <p14:creationId xmlns:p14="http://schemas.microsoft.com/office/powerpoint/2010/main" val="981098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CONST FUNCTION attribute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2775" y="788894"/>
            <a:ext cx="7149960" cy="440120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Declaring functions with the </a:t>
            </a:r>
            <a:r>
              <a:rPr lang="en-US" sz="2800" b="1">
                <a:latin typeface="Calibri" panose="020F0502020204030204" pitchFamily="34" charset="0"/>
                <a:ea typeface="Calibri" panose="020F0502020204030204" pitchFamily="34" charset="0"/>
                <a:cs typeface="Calibri" panose="020F0502020204030204" pitchFamily="34" charset="0"/>
              </a:rPr>
              <a:t>const attribute </a:t>
            </a:r>
            <a:r>
              <a:rPr lang="en-US" sz="2800">
                <a:latin typeface="Calibri" panose="020F0502020204030204" pitchFamily="34" charset="0"/>
                <a:ea typeface="Calibri" panose="020F0502020204030204" pitchFamily="34" charset="0"/>
                <a:cs typeface="Calibri" panose="020F0502020204030204" pitchFamily="34" charset="0"/>
              </a:rPr>
              <a:t>allows GCC to avoid emitting some calls in repeated invocations of the function with the same argument values.</a:t>
            </a:r>
          </a:p>
          <a:p>
            <a:r>
              <a:rPr lang="en-US" sz="2800" b="1">
                <a:latin typeface="Calibri" panose="020F0502020204030204" pitchFamily="34" charset="0"/>
                <a:ea typeface="Calibri" panose="020F0502020204030204" pitchFamily="34" charset="0"/>
                <a:cs typeface="Calibri" panose="020F0502020204030204" pitchFamily="34" charset="0"/>
              </a:rPr>
              <a:t>For example:</a:t>
            </a:r>
          </a:p>
          <a:p>
            <a:r>
              <a:rPr lang="en-US" sz="2800" b="1">
                <a:latin typeface="Calibri" panose="020F0502020204030204" pitchFamily="34" charset="0"/>
                <a:ea typeface="Calibri" panose="020F0502020204030204" pitchFamily="34" charset="0"/>
                <a:cs typeface="Calibri" panose="020F0502020204030204" pitchFamily="34" charset="0"/>
              </a:rPr>
              <a:t>Const attribute </a:t>
            </a:r>
            <a:r>
              <a:rPr lang="en-US" sz="2800">
                <a:latin typeface="Calibri" panose="020F0502020204030204" pitchFamily="34" charset="0"/>
                <a:ea typeface="Calibri" panose="020F0502020204030204" pitchFamily="34" charset="0"/>
                <a:cs typeface="Calibri" panose="020F0502020204030204" pitchFamily="34" charset="0"/>
              </a:rPr>
              <a:t>tells GCC that subsequent calls to function</a:t>
            </a:r>
            <a:r>
              <a:rPr lang="en-US" sz="2800" b="1">
                <a:latin typeface="Calibri" panose="020F0502020204030204" pitchFamily="34" charset="0"/>
                <a:ea typeface="Calibri" panose="020F0502020204030204" pitchFamily="34" charset="0"/>
                <a:cs typeface="Calibri" panose="020F0502020204030204" pitchFamily="34" charset="0"/>
              </a:rPr>
              <a:t> foo </a:t>
            </a:r>
            <a:r>
              <a:rPr lang="en-US" sz="2800">
                <a:latin typeface="Calibri" panose="020F0502020204030204" pitchFamily="34" charset="0"/>
                <a:ea typeface="Calibri" panose="020F0502020204030204" pitchFamily="34" charset="0"/>
                <a:cs typeface="Calibri" panose="020F0502020204030204" pitchFamily="34" charset="0"/>
              </a:rPr>
              <a:t>with the same argument value </a:t>
            </a:r>
            <a:r>
              <a:rPr lang="en-US" sz="2800" b="1">
                <a:latin typeface="Calibri" panose="020F0502020204030204" pitchFamily="34" charset="0"/>
                <a:ea typeface="Calibri" panose="020F0502020204030204" pitchFamily="34" charset="0"/>
                <a:cs typeface="Calibri" panose="020F0502020204030204" pitchFamily="34" charset="0"/>
              </a:rPr>
              <a:t>can be replaced by the result of the first call </a:t>
            </a:r>
            <a:r>
              <a:rPr lang="en-US" sz="2800">
                <a:latin typeface="Calibri" panose="020F0502020204030204" pitchFamily="34" charset="0"/>
                <a:ea typeface="Calibri" panose="020F0502020204030204" pitchFamily="34" charset="0"/>
                <a:cs typeface="Calibri" panose="020F0502020204030204" pitchFamily="34" charset="0"/>
              </a:rPr>
              <a:t>regardless of the statements in between.</a:t>
            </a:r>
          </a:p>
          <a:p>
            <a:endParaRPr lang="en-US" sz="2800" b="1">
              <a:latin typeface="Calibri" panose="020F0502020204030204" pitchFamily="34" charset="0"/>
              <a:ea typeface="Calibri" panose="020F0502020204030204" pitchFamily="34" charset="0"/>
              <a:cs typeface="Calibri" panose="020F0502020204030204" pitchFamily="34" charset="0"/>
            </a:endParaRPr>
          </a:p>
        </p:txBody>
      </p:sp>
      <p:pic>
        <p:nvPicPr>
          <p:cNvPr id="4" name="Hình ảnh 3">
            <a:extLst>
              <a:ext uri="{FF2B5EF4-FFF2-40B4-BE49-F238E27FC236}">
                <a16:creationId xmlns:a16="http://schemas.microsoft.com/office/drawing/2014/main" id="{323316BB-4518-E2FE-CAC7-D6205B584035}"/>
              </a:ext>
            </a:extLst>
          </p:cNvPr>
          <p:cNvPicPr>
            <a:picLocks noChangeAspect="1"/>
          </p:cNvPicPr>
          <p:nvPr/>
        </p:nvPicPr>
        <p:blipFill>
          <a:blip r:embed="rId3"/>
          <a:stretch>
            <a:fillRect/>
          </a:stretch>
        </p:blipFill>
        <p:spPr>
          <a:xfrm>
            <a:off x="7322734" y="788894"/>
            <a:ext cx="4696491" cy="5947992"/>
          </a:xfrm>
          <a:prstGeom prst="rect">
            <a:avLst/>
          </a:prstGeom>
        </p:spPr>
      </p:pic>
      <p:pic>
        <p:nvPicPr>
          <p:cNvPr id="7" name="Hình ảnh 6">
            <a:extLst>
              <a:ext uri="{FF2B5EF4-FFF2-40B4-BE49-F238E27FC236}">
                <a16:creationId xmlns:a16="http://schemas.microsoft.com/office/drawing/2014/main" id="{8A549A99-A418-8652-1FDF-F3F9C57B1732}"/>
              </a:ext>
            </a:extLst>
          </p:cNvPr>
          <p:cNvPicPr>
            <a:picLocks noChangeAspect="1"/>
          </p:cNvPicPr>
          <p:nvPr/>
        </p:nvPicPr>
        <p:blipFill>
          <a:blip r:embed="rId4"/>
          <a:stretch>
            <a:fillRect/>
          </a:stretch>
        </p:blipFill>
        <p:spPr>
          <a:xfrm>
            <a:off x="2009527" y="5093655"/>
            <a:ext cx="4390479" cy="1362563"/>
          </a:xfrm>
          <a:prstGeom prst="rect">
            <a:avLst/>
          </a:prstGeom>
        </p:spPr>
      </p:pic>
    </p:spTree>
    <p:extLst>
      <p:ext uri="{BB962C8B-B14F-4D97-AF65-F5344CB8AC3E}">
        <p14:creationId xmlns:p14="http://schemas.microsoft.com/office/powerpoint/2010/main" val="3802605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aligned FUNCTION attribute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2774" y="826205"/>
            <a:ext cx="11846451" cy="2246769"/>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Aligned</a:t>
            </a:r>
            <a:r>
              <a:rPr lang="en-US" sz="2800">
                <a:latin typeface="Calibri" panose="020F0502020204030204" pitchFamily="34" charset="0"/>
                <a:ea typeface="Calibri" panose="020F0502020204030204" pitchFamily="34" charset="0"/>
                <a:cs typeface="Calibri" panose="020F0502020204030204" pitchFamily="34" charset="0"/>
              </a:rPr>
              <a:t> attribute specifies a </a:t>
            </a:r>
            <a:r>
              <a:rPr lang="en-US" sz="2800" b="1">
                <a:latin typeface="Calibri" panose="020F0502020204030204" pitchFamily="34" charset="0"/>
                <a:ea typeface="Calibri" panose="020F0502020204030204" pitchFamily="34" charset="0"/>
                <a:cs typeface="Calibri" panose="020F0502020204030204" pitchFamily="34" charset="0"/>
              </a:rPr>
              <a:t>minimum alignment (in bytes) </a:t>
            </a:r>
            <a:r>
              <a:rPr lang="en-US" sz="2800">
                <a:latin typeface="Calibri" panose="020F0502020204030204" pitchFamily="34" charset="0"/>
                <a:ea typeface="Calibri" panose="020F0502020204030204" pitchFamily="34" charset="0"/>
                <a:cs typeface="Calibri" panose="020F0502020204030204" pitchFamily="34" charset="0"/>
              </a:rPr>
              <a:t>for variables of the specified type.</a:t>
            </a:r>
          </a:p>
          <a:p>
            <a:r>
              <a:rPr lang="en-US" sz="2800">
                <a:latin typeface="Calibri" panose="020F0502020204030204" pitchFamily="34" charset="0"/>
                <a:ea typeface="Calibri" panose="020F0502020204030204" pitchFamily="34" charset="0"/>
                <a:cs typeface="Calibri" panose="020F0502020204030204" pitchFamily="34" charset="0"/>
              </a:rPr>
              <a:t>Alignment is crucial for efficient memory access, especially when dealing with SIMD (Single Instruction, Multiple Data) instructions or hardware that imposes penalties for unaligned access.</a:t>
            </a:r>
          </a:p>
        </p:txBody>
      </p:sp>
    </p:spTree>
    <p:extLst>
      <p:ext uri="{BB962C8B-B14F-4D97-AF65-F5344CB8AC3E}">
        <p14:creationId xmlns:p14="http://schemas.microsoft.com/office/powerpoint/2010/main" val="2457400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WEAk FUNCTION attribute</a:t>
            </a:r>
            <a:endParaRPr lang="en-US" sz="1200"/>
          </a:p>
        </p:txBody>
      </p:sp>
      <p:sp>
        <p:nvSpPr>
          <p:cNvPr id="6" name="Hộp Văn bản 5">
            <a:extLst>
              <a:ext uri="{FF2B5EF4-FFF2-40B4-BE49-F238E27FC236}">
                <a16:creationId xmlns:a16="http://schemas.microsoft.com/office/drawing/2014/main" id="{DB754A57-2C6C-1E56-1A38-438B211A5561}"/>
              </a:ext>
            </a:extLst>
          </p:cNvPr>
          <p:cNvSpPr txBox="1"/>
          <p:nvPr/>
        </p:nvSpPr>
        <p:spPr>
          <a:xfrm>
            <a:off x="172774" y="826205"/>
            <a:ext cx="11846451"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a:t>
            </a:r>
            <a:r>
              <a:rPr lang="en-US" sz="2800" b="1">
                <a:latin typeface="Calibri" panose="020F0502020204030204" pitchFamily="34" charset="0"/>
                <a:ea typeface="Calibri" panose="020F0502020204030204" pitchFamily="34" charset="0"/>
                <a:cs typeface="Calibri" panose="020F0502020204030204" pitchFamily="34" charset="0"/>
              </a:rPr>
              <a:t>weak function attribute </a:t>
            </a:r>
            <a:r>
              <a:rPr lang="en-US" sz="2800">
                <a:latin typeface="Calibri" panose="020F0502020204030204" pitchFamily="34" charset="0"/>
                <a:ea typeface="Calibri" panose="020F0502020204030204" pitchFamily="34" charset="0"/>
                <a:cs typeface="Calibri" panose="020F0502020204030204" pitchFamily="34" charset="0"/>
              </a:rPr>
              <a:t>causes the symbol resulting from the function declaration to appear in the object file as a weak symbol, rather than a global one. The language feature provides the programmer writing library functions with a way to </a:t>
            </a:r>
            <a:r>
              <a:rPr lang="en-US" sz="2800" b="1">
                <a:latin typeface="Calibri" panose="020F0502020204030204" pitchFamily="34" charset="0"/>
                <a:ea typeface="Calibri" panose="020F0502020204030204" pitchFamily="34" charset="0"/>
                <a:cs typeface="Calibri" panose="020F0502020204030204" pitchFamily="34" charset="0"/>
              </a:rPr>
              <a:t>allow function definitions in user code to override the library function declaration without causing duplicate name errors.</a:t>
            </a:r>
          </a:p>
        </p:txBody>
      </p:sp>
    </p:spTree>
    <p:extLst>
      <p:ext uri="{BB962C8B-B14F-4D97-AF65-F5344CB8AC3E}">
        <p14:creationId xmlns:p14="http://schemas.microsoft.com/office/powerpoint/2010/main" val="1744201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Hộp Văn bản 24">
            <a:extLst>
              <a:ext uri="{FF2B5EF4-FFF2-40B4-BE49-F238E27FC236}">
                <a16:creationId xmlns:a16="http://schemas.microsoft.com/office/drawing/2014/main" id="{830F746A-0C50-0A15-5133-9B8A3C873DDF}"/>
              </a:ext>
            </a:extLst>
          </p:cNvPr>
          <p:cNvSpPr txBox="1"/>
          <p:nvPr/>
        </p:nvSpPr>
        <p:spPr>
          <a:xfrm>
            <a:off x="-98449" y="3727102"/>
            <a:ext cx="1642171"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Duplicate declare function</a:t>
            </a:r>
            <a:endParaRPr lang="en-US" sz="2800" b="1">
              <a:latin typeface="Calibri" panose="020F0502020204030204" pitchFamily="34" charset="0"/>
              <a:ea typeface="Calibri" panose="020F0502020204030204" pitchFamily="34" charset="0"/>
              <a:cs typeface="Calibri" panose="020F0502020204030204" pitchFamily="34" charset="0"/>
            </a:endParaRPr>
          </a:p>
        </p:txBody>
      </p:sp>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function: WEAk FUNCTION attribute</a:t>
            </a:r>
            <a:endParaRPr lang="en-US" sz="1200"/>
          </a:p>
        </p:txBody>
      </p:sp>
      <p:pic>
        <p:nvPicPr>
          <p:cNvPr id="7" name="Hình ảnh 6">
            <a:extLst>
              <a:ext uri="{FF2B5EF4-FFF2-40B4-BE49-F238E27FC236}">
                <a16:creationId xmlns:a16="http://schemas.microsoft.com/office/drawing/2014/main" id="{503E32B3-744D-777D-1B51-7DE7A538D787}"/>
              </a:ext>
            </a:extLst>
          </p:cNvPr>
          <p:cNvPicPr>
            <a:picLocks noChangeAspect="1"/>
          </p:cNvPicPr>
          <p:nvPr/>
        </p:nvPicPr>
        <p:blipFill rotWithShape="1">
          <a:blip r:embed="rId3"/>
          <a:srcRect t="54080" r="83605"/>
          <a:stretch/>
        </p:blipFill>
        <p:spPr>
          <a:xfrm>
            <a:off x="2909109" y="6286542"/>
            <a:ext cx="1532149" cy="249125"/>
          </a:xfrm>
          <a:prstGeom prst="rect">
            <a:avLst/>
          </a:prstGeom>
        </p:spPr>
      </p:pic>
      <p:pic>
        <p:nvPicPr>
          <p:cNvPr id="9" name="Hình ảnh 8">
            <a:extLst>
              <a:ext uri="{FF2B5EF4-FFF2-40B4-BE49-F238E27FC236}">
                <a16:creationId xmlns:a16="http://schemas.microsoft.com/office/drawing/2014/main" id="{0C33D2ED-020F-E0C7-F221-1FCA7978C6E7}"/>
              </a:ext>
            </a:extLst>
          </p:cNvPr>
          <p:cNvPicPr>
            <a:picLocks noChangeAspect="1"/>
          </p:cNvPicPr>
          <p:nvPr/>
        </p:nvPicPr>
        <p:blipFill>
          <a:blip r:embed="rId4"/>
          <a:stretch>
            <a:fillRect/>
          </a:stretch>
        </p:blipFill>
        <p:spPr>
          <a:xfrm>
            <a:off x="1502157" y="2894634"/>
            <a:ext cx="4474203" cy="3131942"/>
          </a:xfrm>
          <a:prstGeom prst="rect">
            <a:avLst/>
          </a:prstGeom>
        </p:spPr>
      </p:pic>
      <p:pic>
        <p:nvPicPr>
          <p:cNvPr id="15" name="Hình ảnh 14">
            <a:extLst>
              <a:ext uri="{FF2B5EF4-FFF2-40B4-BE49-F238E27FC236}">
                <a16:creationId xmlns:a16="http://schemas.microsoft.com/office/drawing/2014/main" id="{4DBA5A08-8FC4-D97D-246B-2F19299EBDBA}"/>
              </a:ext>
            </a:extLst>
          </p:cNvPr>
          <p:cNvPicPr>
            <a:picLocks noChangeAspect="1"/>
          </p:cNvPicPr>
          <p:nvPr/>
        </p:nvPicPr>
        <p:blipFill>
          <a:blip r:embed="rId5"/>
          <a:stretch>
            <a:fillRect/>
          </a:stretch>
        </p:blipFill>
        <p:spPr>
          <a:xfrm>
            <a:off x="6271143" y="2894634"/>
            <a:ext cx="4259972" cy="3131942"/>
          </a:xfrm>
          <a:prstGeom prst="rect">
            <a:avLst/>
          </a:prstGeom>
        </p:spPr>
      </p:pic>
      <p:pic>
        <p:nvPicPr>
          <p:cNvPr id="17" name="Hình ảnh 16">
            <a:extLst>
              <a:ext uri="{FF2B5EF4-FFF2-40B4-BE49-F238E27FC236}">
                <a16:creationId xmlns:a16="http://schemas.microsoft.com/office/drawing/2014/main" id="{87AA9D0C-652A-51AE-3E98-13871CCC423B}"/>
              </a:ext>
            </a:extLst>
          </p:cNvPr>
          <p:cNvPicPr>
            <a:picLocks noChangeAspect="1"/>
          </p:cNvPicPr>
          <p:nvPr/>
        </p:nvPicPr>
        <p:blipFill>
          <a:blip r:embed="rId6"/>
          <a:stretch>
            <a:fillRect/>
          </a:stretch>
        </p:blipFill>
        <p:spPr>
          <a:xfrm>
            <a:off x="1468582" y="788894"/>
            <a:ext cx="4413204" cy="1845774"/>
          </a:xfrm>
          <a:prstGeom prst="rect">
            <a:avLst/>
          </a:prstGeom>
        </p:spPr>
      </p:pic>
      <p:pic>
        <p:nvPicPr>
          <p:cNvPr id="19" name="Hình ảnh 18">
            <a:extLst>
              <a:ext uri="{FF2B5EF4-FFF2-40B4-BE49-F238E27FC236}">
                <a16:creationId xmlns:a16="http://schemas.microsoft.com/office/drawing/2014/main" id="{DBCBFD8A-0569-15F2-E232-05EA086EB7E4}"/>
              </a:ext>
            </a:extLst>
          </p:cNvPr>
          <p:cNvPicPr>
            <a:picLocks noChangeAspect="1"/>
          </p:cNvPicPr>
          <p:nvPr/>
        </p:nvPicPr>
        <p:blipFill>
          <a:blip r:embed="rId7"/>
          <a:stretch>
            <a:fillRect/>
          </a:stretch>
        </p:blipFill>
        <p:spPr>
          <a:xfrm>
            <a:off x="5976360" y="788894"/>
            <a:ext cx="4655782" cy="785848"/>
          </a:xfrm>
          <a:prstGeom prst="rect">
            <a:avLst/>
          </a:prstGeom>
        </p:spPr>
      </p:pic>
      <p:pic>
        <p:nvPicPr>
          <p:cNvPr id="21" name="Hình ảnh 20">
            <a:extLst>
              <a:ext uri="{FF2B5EF4-FFF2-40B4-BE49-F238E27FC236}">
                <a16:creationId xmlns:a16="http://schemas.microsoft.com/office/drawing/2014/main" id="{6B027A7B-3F42-2285-B231-13C64D0706BD}"/>
              </a:ext>
            </a:extLst>
          </p:cNvPr>
          <p:cNvPicPr>
            <a:picLocks noChangeAspect="1"/>
          </p:cNvPicPr>
          <p:nvPr/>
        </p:nvPicPr>
        <p:blipFill rotWithShape="1">
          <a:blip r:embed="rId8"/>
          <a:srcRect t="42599" r="84881"/>
          <a:stretch/>
        </p:blipFill>
        <p:spPr>
          <a:xfrm>
            <a:off x="7841673" y="6286542"/>
            <a:ext cx="1420986" cy="322076"/>
          </a:xfrm>
          <a:prstGeom prst="rect">
            <a:avLst/>
          </a:prstGeom>
        </p:spPr>
      </p:pic>
      <p:cxnSp>
        <p:nvCxnSpPr>
          <p:cNvPr id="10" name="Đường kết nối Mũi tên Thẳng 9">
            <a:extLst>
              <a:ext uri="{FF2B5EF4-FFF2-40B4-BE49-F238E27FC236}">
                <a16:creationId xmlns:a16="http://schemas.microsoft.com/office/drawing/2014/main" id="{742A3F50-A458-C01B-C2BF-8671BE664E22}"/>
              </a:ext>
            </a:extLst>
          </p:cNvPr>
          <p:cNvCxnSpPr>
            <a:cxnSpLocks/>
          </p:cNvCxnSpPr>
          <p:nvPr/>
        </p:nvCxnSpPr>
        <p:spPr>
          <a:xfrm>
            <a:off x="3926926" y="6026576"/>
            <a:ext cx="0" cy="25996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8A8F9942-EAA0-AB43-5361-7C31EF7529B9}"/>
              </a:ext>
            </a:extLst>
          </p:cNvPr>
          <p:cNvCxnSpPr>
            <a:cxnSpLocks/>
          </p:cNvCxnSpPr>
          <p:nvPr/>
        </p:nvCxnSpPr>
        <p:spPr>
          <a:xfrm>
            <a:off x="8566020" y="5959982"/>
            <a:ext cx="0" cy="32656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209B133C-9737-44AD-62F3-EA601C48EC15}"/>
              </a:ext>
            </a:extLst>
          </p:cNvPr>
          <p:cNvCxnSpPr>
            <a:cxnSpLocks/>
          </p:cNvCxnSpPr>
          <p:nvPr/>
        </p:nvCxnSpPr>
        <p:spPr>
          <a:xfrm flipH="1">
            <a:off x="1071738" y="4184073"/>
            <a:ext cx="559346" cy="23552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C5BBDFCD-5EE3-068E-E326-7E985A49C8E4}"/>
              </a:ext>
            </a:extLst>
          </p:cNvPr>
          <p:cNvCxnSpPr>
            <a:cxnSpLocks/>
          </p:cNvCxnSpPr>
          <p:nvPr/>
        </p:nvCxnSpPr>
        <p:spPr>
          <a:xfrm flipV="1">
            <a:off x="7439891" y="3429000"/>
            <a:ext cx="3519054" cy="66933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Hộp Văn bản 26">
            <a:extLst>
              <a:ext uri="{FF2B5EF4-FFF2-40B4-BE49-F238E27FC236}">
                <a16:creationId xmlns:a16="http://schemas.microsoft.com/office/drawing/2014/main" id="{5008709A-A0D4-EC6B-6DAC-59E1F34D5BA7}"/>
              </a:ext>
            </a:extLst>
          </p:cNvPr>
          <p:cNvSpPr txBox="1"/>
          <p:nvPr/>
        </p:nvSpPr>
        <p:spPr>
          <a:xfrm>
            <a:off x="10786281" y="2736502"/>
            <a:ext cx="1642171" cy="181588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Not duplicate declare function</a:t>
            </a:r>
            <a:endParaRPr lang="en-US" sz="28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941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ABBD5D16-E88C-1A35-B61F-1136D74AA9FA}"/>
              </a:ext>
            </a:extLst>
          </p:cNvPr>
          <p:cNvPicPr>
            <a:picLocks noChangeAspect="1"/>
          </p:cNvPicPr>
          <p:nvPr/>
        </p:nvPicPr>
        <p:blipFill>
          <a:blip r:embed="rId3"/>
          <a:stretch>
            <a:fillRect/>
          </a:stretch>
        </p:blipFill>
        <p:spPr>
          <a:xfrm>
            <a:off x="1169320" y="4420812"/>
            <a:ext cx="3547562" cy="475651"/>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prefix ++ --</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2193437" cy="2677656"/>
          </a:xfrm>
          <a:prstGeom prst="rect">
            <a:avLst/>
          </a:prstGeom>
          <a:noFill/>
        </p:spPr>
        <p:txBody>
          <a:bodyPr wrap="square" lIns="91440" tIns="45720" rIns="91440" bIns="45720" rtlCol="0" anchor="t">
            <a:spAutoFit/>
          </a:bodyPr>
          <a:lstStyle/>
          <a:p>
            <a:r>
              <a:rPr lang="en-US" sz="2800">
                <a:latin typeface="Calibri"/>
                <a:cs typeface="Calibri"/>
              </a:rPr>
              <a:t>The postfix </a:t>
            </a:r>
            <a:r>
              <a:rPr lang="en-US" sz="2800" b="1" i="1">
                <a:latin typeface="Calibri"/>
                <a:cs typeface="Calibri"/>
              </a:rPr>
              <a:t>++a, --a </a:t>
            </a:r>
            <a:r>
              <a:rPr lang="en-US" sz="2800">
                <a:latin typeface="Calibri"/>
                <a:cs typeface="Calibri"/>
              </a:rPr>
              <a:t>work as below:</a:t>
            </a:r>
          </a:p>
          <a:p>
            <a:pPr marL="457200" indent="-457200">
              <a:buFontTx/>
              <a:buChar char="-"/>
            </a:pPr>
            <a:r>
              <a:rPr lang="en-US" sz="2800">
                <a:latin typeface="Calibri"/>
                <a:cs typeface="Calibri"/>
              </a:rPr>
              <a:t>Increase value of </a:t>
            </a:r>
            <a:r>
              <a:rPr lang="en-US" sz="2800" b="1">
                <a:latin typeface="Calibri"/>
                <a:cs typeface="Calibri"/>
              </a:rPr>
              <a:t>a</a:t>
            </a:r>
          </a:p>
          <a:p>
            <a:pPr marL="457200" indent="-457200">
              <a:buFontTx/>
              <a:buChar char="-"/>
            </a:pPr>
            <a:r>
              <a:rPr lang="en-US" sz="2800">
                <a:latin typeface="Calibri"/>
                <a:cs typeface="Calibri"/>
              </a:rPr>
              <a:t>Return </a:t>
            </a:r>
            <a:r>
              <a:rPr lang="en-US" sz="2800" b="1">
                <a:latin typeface="Calibri"/>
                <a:cs typeface="Calibri"/>
              </a:rPr>
              <a:t>a </a:t>
            </a:r>
            <a:r>
              <a:rPr lang="en-US" sz="2800">
                <a:latin typeface="Calibri"/>
                <a:cs typeface="Calibri"/>
              </a:rPr>
              <a:t>value to printf</a:t>
            </a:r>
          </a:p>
          <a:p>
            <a:pPr marL="457200" indent="-457200">
              <a:buFontTx/>
              <a:buChar char="-"/>
            </a:pPr>
            <a:endParaRPr lang="en-US" sz="2800">
              <a:latin typeface="Calibri"/>
              <a:cs typeface="Calibri"/>
            </a:endParaRPr>
          </a:p>
          <a:p>
            <a:r>
              <a:rPr lang="en-US" sz="2800" b="1">
                <a:latin typeface="Calibri"/>
                <a:cs typeface="Calibri"/>
              </a:rPr>
              <a:t>--a </a:t>
            </a:r>
            <a:r>
              <a:rPr lang="en-US" sz="2800">
                <a:latin typeface="Calibri"/>
                <a:cs typeface="Calibri"/>
              </a:rPr>
              <a:t>is the same work flow</a:t>
            </a:r>
            <a:endParaRPr lang="en-US" sz="2800" b="1">
              <a:latin typeface="Calibri"/>
              <a:cs typeface="Calibri"/>
            </a:endParaRPr>
          </a:p>
          <a:p>
            <a:pPr marL="457200" indent="-457200">
              <a:buFontTx/>
              <a:buChar char="-"/>
            </a:pPr>
            <a:endParaRPr lang="en-US" sz="2800">
              <a:latin typeface="Calibri"/>
              <a:cs typeface="Calibri"/>
            </a:endParaRPr>
          </a:p>
        </p:txBody>
      </p:sp>
      <p:cxnSp>
        <p:nvCxnSpPr>
          <p:cNvPr id="16" name="Đường kết nối Mũi tên Thẳng 15">
            <a:extLst>
              <a:ext uri="{FF2B5EF4-FFF2-40B4-BE49-F238E27FC236}">
                <a16:creationId xmlns:a16="http://schemas.microsoft.com/office/drawing/2014/main" id="{20EF2461-ABCD-EC0C-86B2-8E81B76B0B15}"/>
              </a:ext>
            </a:extLst>
          </p:cNvPr>
          <p:cNvCxnSpPr>
            <a:cxnSpLocks/>
          </p:cNvCxnSpPr>
          <p:nvPr/>
        </p:nvCxnSpPr>
        <p:spPr>
          <a:xfrm flipV="1">
            <a:off x="3952568" y="3583858"/>
            <a:ext cx="3311465" cy="9687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4F96A0A4-3461-E8E3-A338-F0B50EE6A7DD}"/>
              </a:ext>
            </a:extLst>
          </p:cNvPr>
          <p:cNvPicPr>
            <a:picLocks noChangeAspect="1"/>
          </p:cNvPicPr>
          <p:nvPr/>
        </p:nvPicPr>
        <p:blipFill>
          <a:blip r:embed="rId4"/>
          <a:stretch>
            <a:fillRect/>
          </a:stretch>
        </p:blipFill>
        <p:spPr>
          <a:xfrm>
            <a:off x="7264033" y="2997231"/>
            <a:ext cx="4077874" cy="3108543"/>
          </a:xfrm>
          <a:prstGeom prst="rect">
            <a:avLst/>
          </a:prstGeom>
        </p:spPr>
      </p:pic>
    </p:spTree>
    <p:extLst>
      <p:ext uri="{BB962C8B-B14F-4D97-AF65-F5344CB8AC3E}">
        <p14:creationId xmlns:p14="http://schemas.microsoft.com/office/powerpoint/2010/main" val="93940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5.</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600">
                <a:solidFill>
                  <a:schemeClr val="bg1"/>
                </a:solidFill>
              </a:rPr>
              <a:t>Struct, </a:t>
            </a:r>
            <a:r>
              <a:rPr lang="en-US" sz="6600" err="1">
                <a:solidFill>
                  <a:schemeClr val="bg1"/>
                </a:solidFill>
              </a:rPr>
              <a:t>enum</a:t>
            </a:r>
            <a:r>
              <a:rPr lang="en-US" sz="6600">
                <a:solidFill>
                  <a:schemeClr val="bg1"/>
                </a:solidFill>
              </a:rPr>
              <a:t>, union</a:t>
            </a:r>
            <a:r>
              <a:rPr lang="en-US" sz="6600"/>
              <a:t>.</a:t>
            </a:r>
          </a:p>
        </p:txBody>
      </p:sp>
    </p:spTree>
    <p:extLst>
      <p:ext uri="{BB962C8B-B14F-4D97-AF65-F5344CB8AC3E}">
        <p14:creationId xmlns:p14="http://schemas.microsoft.com/office/powerpoint/2010/main" val="2998740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6.</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600">
                <a:solidFill>
                  <a:schemeClr val="bg1"/>
                </a:solidFill>
              </a:rPr>
              <a:t>summary</a:t>
            </a:r>
            <a:endParaRPr lang="en-US" sz="6600"/>
          </a:p>
        </p:txBody>
      </p:sp>
    </p:spTree>
    <p:extLst>
      <p:ext uri="{BB962C8B-B14F-4D97-AF65-F5344CB8AC3E}">
        <p14:creationId xmlns:p14="http://schemas.microsoft.com/office/powerpoint/2010/main" val="413706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7747" y="-395822"/>
            <a:ext cx="13927494" cy="7649643"/>
          </a:xfrm>
          <a:prstGeom prst="rect">
            <a:avLst/>
          </a:prstGeom>
        </p:spPr>
      </p:pic>
      <p:cxnSp>
        <p:nvCxnSpPr>
          <p:cNvPr id="6" name="Straight Arrow Connector 5"/>
          <p:cNvCxnSpPr/>
          <p:nvPr/>
        </p:nvCxnSpPr>
        <p:spPr>
          <a:xfrm flipH="1" flipV="1">
            <a:off x="2476500" y="2832100"/>
            <a:ext cx="444500" cy="393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068809" y="0"/>
            <a:ext cx="280899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AutoNum type="alphaLcPeriod"/>
            </a:pPr>
            <a:r>
              <a:rPr lang="en-US" dirty="0" err="1">
                <a:solidFill>
                  <a:schemeClr val="tx1"/>
                </a:solidFill>
              </a:rPr>
              <a:t>Sanfoundry</a:t>
            </a:r>
            <a:endParaRPr lang="en-US" dirty="0">
              <a:solidFill>
                <a:schemeClr val="tx1"/>
              </a:solidFill>
            </a:endParaRPr>
          </a:p>
          <a:p>
            <a:pPr marL="342900" indent="-342900">
              <a:buAutoNum type="alphaLcPeriod"/>
            </a:pPr>
            <a:r>
              <a:rPr lang="en-US" b="1" dirty="0">
                <a:solidFill>
                  <a:schemeClr val="tx1"/>
                </a:solidFill>
              </a:rPr>
              <a:t>Segment fault</a:t>
            </a:r>
          </a:p>
          <a:p>
            <a:pPr marL="342900" indent="-342900">
              <a:buAutoNum type="alphaLcPeriod"/>
            </a:pPr>
            <a:r>
              <a:rPr lang="en-US" dirty="0" err="1">
                <a:solidFill>
                  <a:schemeClr val="tx1"/>
                </a:solidFill>
              </a:rPr>
              <a:t>Khong</a:t>
            </a:r>
            <a:r>
              <a:rPr lang="en-US" dirty="0">
                <a:solidFill>
                  <a:schemeClr val="tx1"/>
                </a:solidFill>
              </a:rPr>
              <a:t> co </a:t>
            </a:r>
            <a:r>
              <a:rPr lang="en-US" dirty="0" err="1">
                <a:solidFill>
                  <a:schemeClr val="tx1"/>
                </a:solidFill>
              </a:rPr>
              <a:t>cau</a:t>
            </a:r>
            <a:r>
              <a:rPr lang="en-US" dirty="0">
                <a:solidFill>
                  <a:schemeClr val="tx1"/>
                </a:solidFill>
              </a:rPr>
              <a:t> </a:t>
            </a:r>
            <a:r>
              <a:rPr lang="en-US" dirty="0" err="1">
                <a:solidFill>
                  <a:schemeClr val="tx1"/>
                </a:solidFill>
              </a:rPr>
              <a:t>trl</a:t>
            </a:r>
            <a:r>
              <a:rPr lang="en-US" dirty="0">
                <a:solidFill>
                  <a:schemeClr val="tx1"/>
                </a:solidFill>
              </a:rPr>
              <a:t> dung</a:t>
            </a:r>
          </a:p>
          <a:p>
            <a:pPr marL="342900" indent="-342900">
              <a:buAutoNum type="alphaLcPeriod"/>
            </a:pPr>
            <a:r>
              <a:rPr lang="en-US" dirty="0">
                <a:solidFill>
                  <a:schemeClr val="tx1"/>
                </a:solidFill>
              </a:rPr>
              <a:t>Syntax error</a:t>
            </a: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in </a:t>
            </a:r>
            <a:r>
              <a:rPr lang="en-US" dirty="0" err="1">
                <a:solidFill>
                  <a:schemeClr val="tx1"/>
                </a:solidFill>
              </a:rPr>
              <a:t>ra</a:t>
            </a:r>
            <a:r>
              <a:rPr lang="en-US" dirty="0">
                <a:solidFill>
                  <a:schemeClr val="tx1"/>
                </a:solidFill>
              </a:rPr>
              <a:t> *</a:t>
            </a:r>
            <a:r>
              <a:rPr lang="en-US" dirty="0" err="1">
                <a:solidFill>
                  <a:schemeClr val="tx1"/>
                </a:solidFill>
              </a:rPr>
              <a:t>ptr</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truy</a:t>
            </a:r>
            <a:r>
              <a:rPr lang="en-US" dirty="0">
                <a:solidFill>
                  <a:schemeClr val="tx1"/>
                </a:solidFill>
              </a:rPr>
              <a:t> </a:t>
            </a:r>
            <a:r>
              <a:rPr lang="en-US" dirty="0" err="1">
                <a:solidFill>
                  <a:schemeClr val="tx1"/>
                </a:solidFill>
              </a:rPr>
              <a:t>cập</a:t>
            </a:r>
            <a:r>
              <a:rPr lang="en-US" dirty="0">
                <a:solidFill>
                  <a:schemeClr val="tx1"/>
                </a:solidFill>
              </a:rPr>
              <a:t> </a:t>
            </a:r>
            <a:r>
              <a:rPr lang="en-US" dirty="0" err="1">
                <a:solidFill>
                  <a:schemeClr val="tx1"/>
                </a:solidFill>
              </a:rPr>
              <a:t>vào</a:t>
            </a:r>
            <a:r>
              <a:rPr lang="en-US" dirty="0">
                <a:solidFill>
                  <a:schemeClr val="tx1"/>
                </a:solidFill>
              </a:rPr>
              <a:t> </a:t>
            </a:r>
            <a:r>
              <a:rPr lang="en-US" dirty="0" err="1">
                <a:solidFill>
                  <a:schemeClr val="tx1"/>
                </a:solidFill>
              </a:rPr>
              <a:t>vùng</a:t>
            </a:r>
            <a:r>
              <a:rPr lang="en-US" dirty="0">
                <a:solidFill>
                  <a:schemeClr val="tx1"/>
                </a:solidFill>
              </a:rPr>
              <a:t> </a:t>
            </a:r>
            <a:r>
              <a:rPr lang="en-US" dirty="0" err="1">
                <a:solidFill>
                  <a:schemeClr val="tx1"/>
                </a:solidFill>
              </a:rPr>
              <a:t>nhớ</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địa</a:t>
            </a:r>
            <a:r>
              <a:rPr lang="en-US" dirty="0">
                <a:solidFill>
                  <a:schemeClr val="tx1"/>
                </a:solidFill>
              </a:rPr>
              <a:t> </a:t>
            </a:r>
            <a:r>
              <a:rPr lang="en-US" dirty="0" err="1">
                <a:solidFill>
                  <a:schemeClr val="tx1"/>
                </a:solidFill>
              </a:rPr>
              <a:t>chỉ</a:t>
            </a:r>
            <a:r>
              <a:rPr lang="en-US" dirty="0">
                <a:solidFill>
                  <a:schemeClr val="tx1"/>
                </a:solidFill>
              </a:rPr>
              <a:t> ‘s’ -&gt; segment fault</a:t>
            </a:r>
          </a:p>
        </p:txBody>
      </p:sp>
      <p:sp>
        <p:nvSpPr>
          <p:cNvPr id="11" name="Slide Number Placeholder 10"/>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72</a:t>
            </a:fld>
            <a:endParaRPr lang="en-US"/>
          </a:p>
        </p:txBody>
      </p:sp>
    </p:spTree>
    <p:extLst>
      <p:ext uri="{BB962C8B-B14F-4D97-AF65-F5344CB8AC3E}">
        <p14:creationId xmlns:p14="http://schemas.microsoft.com/office/powerpoint/2010/main" val="1160456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214100" cy="4478071"/>
          </a:xfrm>
          <a:prstGeom prst="rect">
            <a:avLst/>
          </a:prstGeom>
        </p:spPr>
      </p:pic>
      <p:cxnSp>
        <p:nvCxnSpPr>
          <p:cNvPr id="6" name="Straight Arrow Connector 5"/>
          <p:cNvCxnSpPr/>
          <p:nvPr/>
        </p:nvCxnSpPr>
        <p:spPr>
          <a:xfrm flipH="1">
            <a:off x="2317750" y="3175000"/>
            <a:ext cx="704850" cy="270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92109" y="3998323"/>
            <a:ext cx="566649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Giá</a:t>
            </a:r>
            <a:r>
              <a:rPr lang="en-US" dirty="0">
                <a:solidFill>
                  <a:schemeClr val="tx1"/>
                </a:solidFill>
              </a:rPr>
              <a:t> </a:t>
            </a:r>
            <a:r>
              <a:rPr lang="en-US" dirty="0" err="1">
                <a:solidFill>
                  <a:schemeClr val="tx1"/>
                </a:solidFill>
              </a:rPr>
              <a:t>trị</a:t>
            </a:r>
            <a:r>
              <a:rPr lang="en-US" dirty="0">
                <a:solidFill>
                  <a:schemeClr val="tx1"/>
                </a:solidFill>
              </a:rPr>
              <a:t> in </a:t>
            </a:r>
            <a:r>
              <a:rPr lang="en-US" dirty="0" err="1">
                <a:solidFill>
                  <a:schemeClr val="tx1"/>
                </a:solidFill>
              </a:rPr>
              <a:t>ra</a:t>
            </a:r>
            <a:r>
              <a:rPr lang="en-US" dirty="0">
                <a:solidFill>
                  <a:schemeClr val="tx1"/>
                </a:solidFill>
              </a:rPr>
              <a:t>: </a:t>
            </a:r>
          </a:p>
          <a:p>
            <a:pPr marL="342900" indent="-342900">
              <a:buAutoNum type="alphaLcPeriod"/>
            </a:pPr>
            <a:r>
              <a:rPr lang="en-US" dirty="0">
                <a:solidFill>
                  <a:schemeClr val="tx1"/>
                </a:solidFill>
              </a:rPr>
              <a:t>5 5</a:t>
            </a:r>
          </a:p>
          <a:p>
            <a:pPr marL="342900" indent="-342900">
              <a:buAutoNum type="alphaLcPeriod"/>
            </a:pPr>
            <a:r>
              <a:rPr lang="en-US" b="1" dirty="0">
                <a:solidFill>
                  <a:schemeClr val="tx1"/>
                </a:solidFill>
              </a:rPr>
              <a:t>5</a:t>
            </a:r>
          </a:p>
          <a:p>
            <a:pPr marL="342900" indent="-342900">
              <a:buAutoNum type="alphaLcPeriod"/>
            </a:pPr>
            <a:r>
              <a:rPr lang="en-US" dirty="0" err="1">
                <a:solidFill>
                  <a:schemeClr val="tx1"/>
                </a:solidFill>
              </a:rPr>
              <a:t>Không</a:t>
            </a:r>
            <a:r>
              <a:rPr lang="en-US" dirty="0">
                <a:solidFill>
                  <a:schemeClr val="tx1"/>
                </a:solidFill>
              </a:rPr>
              <a:t> in </a:t>
            </a:r>
            <a:r>
              <a:rPr lang="en-US" dirty="0" err="1">
                <a:solidFill>
                  <a:schemeClr val="tx1"/>
                </a:solidFill>
              </a:rPr>
              <a:t>ra</a:t>
            </a:r>
            <a:endParaRPr lang="en-US" dirty="0">
              <a:solidFill>
                <a:schemeClr val="tx1"/>
              </a:solidFill>
            </a:endParaRPr>
          </a:p>
          <a:p>
            <a:pPr marL="342900" indent="-342900">
              <a:buAutoNum type="alphaLcPeriod"/>
            </a:pPr>
            <a:r>
              <a:rPr lang="en-US" dirty="0">
                <a:solidFill>
                  <a:schemeClr val="tx1"/>
                </a:solidFill>
              </a:rPr>
              <a:t>6</a:t>
            </a: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NULL là con </a:t>
            </a:r>
            <a:r>
              <a:rPr lang="en-US" dirty="0" err="1">
                <a:solidFill>
                  <a:schemeClr val="tx1"/>
                </a:solidFill>
              </a:rPr>
              <a:t>tro</a:t>
            </a:r>
            <a:r>
              <a:rPr lang="en-US" dirty="0">
                <a:solidFill>
                  <a:schemeClr val="tx1"/>
                </a:solidFill>
              </a:rPr>
              <a:t>̉ void, có </a:t>
            </a:r>
            <a:r>
              <a:rPr lang="en-US" dirty="0" err="1">
                <a:solidFill>
                  <a:schemeClr val="tx1"/>
                </a:solidFill>
              </a:rPr>
              <a:t>gia</a:t>
            </a:r>
            <a:r>
              <a:rPr lang="en-US" dirty="0">
                <a:solidFill>
                  <a:schemeClr val="tx1"/>
                </a:solidFill>
              </a:rPr>
              <a:t>́ trị </a:t>
            </a:r>
            <a:r>
              <a:rPr lang="en-US" dirty="0" err="1">
                <a:solidFill>
                  <a:schemeClr val="tx1"/>
                </a:solidFill>
              </a:rPr>
              <a:t>bằng</a:t>
            </a:r>
            <a:r>
              <a:rPr lang="en-US" dirty="0">
                <a:solidFill>
                  <a:schemeClr val="tx1"/>
                </a:solidFill>
              </a:rPr>
              <a:t> 0 </a:t>
            </a:r>
            <a:r>
              <a:rPr lang="en-US" dirty="0" err="1">
                <a:solidFill>
                  <a:schemeClr val="tx1"/>
                </a:solidFill>
              </a:rPr>
              <a:t>khi</a:t>
            </a:r>
            <a:r>
              <a:rPr lang="en-US" dirty="0">
                <a:solidFill>
                  <a:schemeClr val="tx1"/>
                </a:solidFill>
              </a:rPr>
              <a:t> </a:t>
            </a:r>
            <a:r>
              <a:rPr lang="en-US" dirty="0" err="1">
                <a:solidFill>
                  <a:schemeClr val="tx1"/>
                </a:solidFill>
              </a:rPr>
              <a:t>ép</a:t>
            </a:r>
            <a:r>
              <a:rPr lang="en-US" dirty="0">
                <a:solidFill>
                  <a:schemeClr val="tx1"/>
                </a:solidFill>
              </a:rPr>
              <a:t> </a:t>
            </a:r>
            <a:r>
              <a:rPr lang="en-US" dirty="0" err="1">
                <a:solidFill>
                  <a:schemeClr val="tx1"/>
                </a:solidFill>
              </a:rPr>
              <a:t>kiểu</a:t>
            </a:r>
            <a:r>
              <a:rPr lang="en-US" dirty="0">
                <a:solidFill>
                  <a:schemeClr val="tx1"/>
                </a:solidFill>
              </a:rPr>
              <a:t> sang </a:t>
            </a:r>
            <a:r>
              <a:rPr lang="en-US" dirty="0" err="1">
                <a:solidFill>
                  <a:schemeClr val="tx1"/>
                </a:solidFill>
              </a:rPr>
              <a:t>int</a:t>
            </a:r>
            <a:r>
              <a:rPr lang="en-US" dirty="0">
                <a:solidFill>
                  <a:schemeClr val="tx1"/>
                </a:solidFill>
              </a:rPr>
              <a:t> </a:t>
            </a: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73</a:t>
            </a:fld>
            <a:endParaRPr lang="en-US"/>
          </a:p>
        </p:txBody>
      </p:sp>
    </p:spTree>
    <p:extLst>
      <p:ext uri="{BB962C8B-B14F-4D97-AF65-F5344CB8AC3E}">
        <p14:creationId xmlns:p14="http://schemas.microsoft.com/office/powerpoint/2010/main" val="4171981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175700" cy="5181600"/>
          </a:xfrm>
          <a:prstGeom prst="rect">
            <a:avLst/>
          </a:prstGeom>
        </p:spPr>
      </p:pic>
      <p:sp>
        <p:nvSpPr>
          <p:cNvPr id="8" name="TextBox 7"/>
          <p:cNvSpPr txBox="1"/>
          <p:nvPr/>
        </p:nvSpPr>
        <p:spPr>
          <a:xfrm>
            <a:off x="5994400" y="3445873"/>
            <a:ext cx="6019801"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tx1"/>
                </a:solidFill>
              </a:rPr>
              <a:t>In </a:t>
            </a:r>
            <a:r>
              <a:rPr lang="en-US" dirty="0" err="1">
                <a:solidFill>
                  <a:schemeClr val="tx1"/>
                </a:solidFill>
              </a:rPr>
              <a:t>ra</a:t>
            </a:r>
            <a:r>
              <a:rPr lang="en-US" dirty="0">
                <a:solidFill>
                  <a:schemeClr val="tx1"/>
                </a:solidFill>
              </a:rPr>
              <a:t>: </a:t>
            </a:r>
          </a:p>
          <a:p>
            <a:pPr marL="342900" indent="-342900">
              <a:buAutoNum type="alphaLcPeriod"/>
            </a:pPr>
            <a:r>
              <a:rPr lang="en-US" b="1" dirty="0">
                <a:solidFill>
                  <a:schemeClr val="tx1"/>
                </a:solidFill>
              </a:rPr>
              <a:t>8</a:t>
            </a:r>
          </a:p>
          <a:p>
            <a:pPr marL="342900" indent="-342900">
              <a:buAutoNum type="alphaLcPeriod"/>
            </a:pPr>
            <a:r>
              <a:rPr lang="en-US" dirty="0">
                <a:solidFill>
                  <a:schemeClr val="tx1"/>
                </a:solidFill>
              </a:rPr>
              <a:t>4</a:t>
            </a:r>
          </a:p>
          <a:p>
            <a:pPr marL="342900" indent="-342900">
              <a:buAutoNum type="alphaLcPeriod"/>
            </a:pPr>
            <a:r>
              <a:rPr lang="en-US" dirty="0">
                <a:solidFill>
                  <a:schemeClr val="tx1"/>
                </a:solidFill>
              </a:rPr>
              <a:t>2</a:t>
            </a:r>
          </a:p>
          <a:p>
            <a:pPr marL="342900" indent="-342900">
              <a:buAutoNum type="alphaLcPeriod"/>
            </a:pPr>
            <a:r>
              <a:rPr lang="en-US" dirty="0" err="1">
                <a:solidFill>
                  <a:schemeClr val="tx1"/>
                </a:solidFill>
              </a:rPr>
              <a:t>Lỗi</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mặc</a:t>
            </a:r>
            <a:r>
              <a:rPr lang="en-US" dirty="0">
                <a:solidFill>
                  <a:schemeClr val="tx1"/>
                </a:solidFill>
              </a:rPr>
              <a:t> </a:t>
            </a:r>
            <a:r>
              <a:rPr lang="en-US" dirty="0" err="1">
                <a:solidFill>
                  <a:schemeClr val="tx1"/>
                </a:solidFill>
              </a:rPr>
              <a:t>định</a:t>
            </a:r>
            <a:r>
              <a:rPr lang="en-US" dirty="0">
                <a:solidFill>
                  <a:schemeClr val="tx1"/>
                </a:solidFill>
              </a:rPr>
              <a:t> </a:t>
            </a:r>
          </a:p>
          <a:p>
            <a:r>
              <a:rPr lang="en-US" dirty="0" err="1">
                <a:solidFill>
                  <a:schemeClr val="tx1"/>
                </a:solidFill>
              </a:rPr>
              <a:t>sizeof</a:t>
            </a:r>
            <a:r>
              <a:rPr lang="en-US" dirty="0">
                <a:solidFill>
                  <a:schemeClr val="tx1"/>
                </a:solidFill>
              </a:rPr>
              <a:t>(</a:t>
            </a:r>
            <a:r>
              <a:rPr lang="en-US" dirty="0" err="1">
                <a:solidFill>
                  <a:schemeClr val="tx1"/>
                </a:solidFill>
              </a:rPr>
              <a:t>const</a:t>
            </a:r>
            <a:r>
              <a:rPr lang="en-US" dirty="0">
                <a:solidFill>
                  <a:schemeClr val="tx1"/>
                </a:solidFill>
              </a:rPr>
              <a:t> floating number) = </a:t>
            </a:r>
            <a:r>
              <a:rPr lang="en-US" dirty="0" err="1">
                <a:solidFill>
                  <a:schemeClr val="tx1"/>
                </a:solidFill>
              </a:rPr>
              <a:t>sizeof</a:t>
            </a:r>
            <a:r>
              <a:rPr lang="en-US" dirty="0">
                <a:solidFill>
                  <a:schemeClr val="tx1"/>
                </a:solidFill>
              </a:rPr>
              <a:t>(double) = 8 bytes</a:t>
            </a:r>
          </a:p>
          <a:p>
            <a:r>
              <a:rPr lang="en-US" dirty="0" err="1">
                <a:solidFill>
                  <a:schemeClr val="tx1"/>
                </a:solidFill>
              </a:rPr>
              <a:t>Sizeof</a:t>
            </a:r>
            <a:r>
              <a:rPr lang="en-US" dirty="0">
                <a:solidFill>
                  <a:schemeClr val="tx1"/>
                </a:solidFill>
              </a:rPr>
              <a:t>(character) = </a:t>
            </a:r>
            <a:r>
              <a:rPr lang="en-US" dirty="0" err="1">
                <a:solidFill>
                  <a:schemeClr val="tx1"/>
                </a:solidFill>
              </a:rPr>
              <a:t>sizeof</a:t>
            </a:r>
            <a:r>
              <a:rPr lang="en-US" dirty="0">
                <a:solidFill>
                  <a:schemeClr val="tx1"/>
                </a:solidFill>
              </a:rPr>
              <a:t>(</a:t>
            </a:r>
            <a:r>
              <a:rPr lang="en-US" dirty="0" err="1">
                <a:solidFill>
                  <a:schemeClr val="tx1"/>
                </a:solidFill>
              </a:rPr>
              <a:t>int</a:t>
            </a:r>
            <a:r>
              <a:rPr lang="en-US" dirty="0">
                <a:solidFill>
                  <a:schemeClr val="tx1"/>
                </a:solidFill>
              </a:rPr>
              <a:t>) = 4 bytes</a:t>
            </a:r>
          </a:p>
          <a:p>
            <a:r>
              <a:rPr lang="en-US" dirty="0" err="1">
                <a:solidFill>
                  <a:schemeClr val="tx1"/>
                </a:solidFill>
              </a:rPr>
              <a:t>Sizeof</a:t>
            </a:r>
            <a:r>
              <a:rPr lang="en-US" dirty="0">
                <a:solidFill>
                  <a:schemeClr val="tx1"/>
                </a:solidFill>
              </a:rPr>
              <a:t>(</a:t>
            </a:r>
            <a:r>
              <a:rPr lang="en-US" dirty="0" err="1">
                <a:solidFill>
                  <a:schemeClr val="tx1"/>
                </a:solidFill>
              </a:rPr>
              <a:t>int</a:t>
            </a:r>
            <a:r>
              <a:rPr lang="en-US" dirty="0">
                <a:solidFill>
                  <a:schemeClr val="tx1"/>
                </a:solidFill>
              </a:rPr>
              <a:t> too long) = </a:t>
            </a:r>
            <a:r>
              <a:rPr lang="en-US" dirty="0" err="1">
                <a:solidFill>
                  <a:schemeClr val="tx1"/>
                </a:solidFill>
              </a:rPr>
              <a:t>sizeof</a:t>
            </a:r>
            <a:r>
              <a:rPr lang="en-US" dirty="0">
                <a:solidFill>
                  <a:schemeClr val="tx1"/>
                </a:solidFill>
              </a:rPr>
              <a:t>(long) or </a:t>
            </a:r>
            <a:r>
              <a:rPr lang="en-US" dirty="0" err="1">
                <a:solidFill>
                  <a:schemeClr val="tx1"/>
                </a:solidFill>
              </a:rPr>
              <a:t>sizeof</a:t>
            </a:r>
            <a:r>
              <a:rPr lang="en-US" dirty="0">
                <a:solidFill>
                  <a:schemeClr val="tx1"/>
                </a:solidFill>
              </a:rPr>
              <a:t>(long long) = 8 or 16</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74</a:t>
            </a:fld>
            <a:endParaRPr lang="en-US"/>
          </a:p>
        </p:txBody>
      </p:sp>
    </p:spTree>
    <p:extLst>
      <p:ext uri="{BB962C8B-B14F-4D97-AF65-F5344CB8AC3E}">
        <p14:creationId xmlns:p14="http://schemas.microsoft.com/office/powerpoint/2010/main" val="1231564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1494648" cy="5715000"/>
          </a:xfrm>
          <a:prstGeom prst="rect">
            <a:avLst/>
          </a:prstGeom>
        </p:spPr>
      </p:pic>
      <p:sp>
        <p:nvSpPr>
          <p:cNvPr id="8" name="TextBox 7"/>
          <p:cNvSpPr txBox="1"/>
          <p:nvPr/>
        </p:nvSpPr>
        <p:spPr>
          <a:xfrm>
            <a:off x="9551548" y="5345668"/>
            <a:ext cx="19431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Các</a:t>
            </a:r>
            <a:r>
              <a:rPr lang="en-US" dirty="0">
                <a:solidFill>
                  <a:schemeClr val="tx1"/>
                </a:solidFill>
              </a:rPr>
              <a:t> ví dụ </a:t>
            </a:r>
            <a:r>
              <a:rPr lang="en-US" dirty="0" err="1">
                <a:solidFill>
                  <a:schemeClr val="tx1"/>
                </a:solidFill>
              </a:rPr>
              <a:t>bô</a:t>
            </a:r>
            <a:r>
              <a:rPr lang="en-US" dirty="0">
                <a:solidFill>
                  <a:schemeClr val="tx1"/>
                </a:solidFill>
              </a:rPr>
              <a:t>̉ sung</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75</a:t>
            </a:fld>
            <a:endParaRPr lang="en-US"/>
          </a:p>
        </p:txBody>
      </p:sp>
    </p:spTree>
    <p:extLst>
      <p:ext uri="{BB962C8B-B14F-4D97-AF65-F5344CB8AC3E}">
        <p14:creationId xmlns:p14="http://schemas.microsoft.com/office/powerpoint/2010/main" val="3903106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551548" y="5345668"/>
            <a:ext cx="19431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Các</a:t>
            </a:r>
            <a:r>
              <a:rPr lang="en-US" dirty="0">
                <a:solidFill>
                  <a:schemeClr val="tx1"/>
                </a:solidFill>
              </a:rPr>
              <a:t> ví dụ </a:t>
            </a:r>
            <a:r>
              <a:rPr lang="en-US" dirty="0" err="1">
                <a:solidFill>
                  <a:schemeClr val="tx1"/>
                </a:solidFill>
              </a:rPr>
              <a:t>bô</a:t>
            </a:r>
            <a:r>
              <a:rPr lang="en-US" dirty="0">
                <a:solidFill>
                  <a:schemeClr val="tx1"/>
                </a:solidFill>
              </a:rPr>
              <a:t>̉ sung</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76</a:t>
            </a:fld>
            <a:endParaRPr lang="en-US"/>
          </a:p>
        </p:txBody>
      </p:sp>
      <p:pic>
        <p:nvPicPr>
          <p:cNvPr id="5" name="Hình ảnh 4">
            <a:extLst>
              <a:ext uri="{FF2B5EF4-FFF2-40B4-BE49-F238E27FC236}">
                <a16:creationId xmlns:a16="http://schemas.microsoft.com/office/drawing/2014/main" id="{3E1E35EB-A682-85E6-DBAC-7FBBA002DF79}"/>
              </a:ext>
            </a:extLst>
          </p:cNvPr>
          <p:cNvPicPr>
            <a:picLocks noChangeAspect="1"/>
          </p:cNvPicPr>
          <p:nvPr/>
        </p:nvPicPr>
        <p:blipFill>
          <a:blip r:embed="rId2"/>
          <a:stretch>
            <a:fillRect/>
          </a:stretch>
        </p:blipFill>
        <p:spPr>
          <a:xfrm>
            <a:off x="843754" y="764649"/>
            <a:ext cx="10504492" cy="3260504"/>
          </a:xfrm>
          <a:prstGeom prst="rect">
            <a:avLst/>
          </a:prstGeom>
        </p:spPr>
      </p:pic>
      <p:pic>
        <p:nvPicPr>
          <p:cNvPr id="7" name="Hình ảnh 6">
            <a:extLst>
              <a:ext uri="{FF2B5EF4-FFF2-40B4-BE49-F238E27FC236}">
                <a16:creationId xmlns:a16="http://schemas.microsoft.com/office/drawing/2014/main" id="{8EEE3920-3FC4-B6FE-A703-9DCF64BFB03D}"/>
              </a:ext>
            </a:extLst>
          </p:cNvPr>
          <p:cNvPicPr>
            <a:picLocks noChangeAspect="1"/>
          </p:cNvPicPr>
          <p:nvPr/>
        </p:nvPicPr>
        <p:blipFill>
          <a:blip r:embed="rId3"/>
          <a:stretch>
            <a:fillRect/>
          </a:stretch>
        </p:blipFill>
        <p:spPr>
          <a:xfrm>
            <a:off x="843754" y="4723314"/>
            <a:ext cx="2838846" cy="1752845"/>
          </a:xfrm>
          <a:prstGeom prst="rect">
            <a:avLst/>
          </a:prstGeom>
          <a:ln>
            <a:solidFill>
              <a:schemeClr val="tx1"/>
            </a:solidFill>
          </a:ln>
        </p:spPr>
      </p:pic>
    </p:spTree>
    <p:extLst>
      <p:ext uri="{BB962C8B-B14F-4D97-AF65-F5344CB8AC3E}">
        <p14:creationId xmlns:p14="http://schemas.microsoft.com/office/powerpoint/2010/main" val="1811757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1645279" cy="5600700"/>
          </a:xfrm>
          <a:prstGeom prst="rect">
            <a:avLst/>
          </a:prstGeom>
        </p:spPr>
      </p:pic>
      <p:sp>
        <p:nvSpPr>
          <p:cNvPr id="8" name="TextBox 7"/>
          <p:cNvSpPr txBox="1"/>
          <p:nvPr/>
        </p:nvSpPr>
        <p:spPr>
          <a:xfrm>
            <a:off x="5981700" y="4868273"/>
            <a:ext cx="6019801"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Kiểu</a:t>
            </a:r>
            <a:r>
              <a:rPr lang="en-US" dirty="0">
                <a:solidFill>
                  <a:schemeClr val="tx1"/>
                </a:solidFill>
              </a:rPr>
              <a:t> </a:t>
            </a:r>
            <a:r>
              <a:rPr lang="en-US" dirty="0" err="1">
                <a:solidFill>
                  <a:schemeClr val="tx1"/>
                </a:solidFill>
              </a:rPr>
              <a:t>dư</a:t>
            </a:r>
            <a:r>
              <a:rPr lang="en-US" dirty="0">
                <a:solidFill>
                  <a:schemeClr val="tx1"/>
                </a:solidFill>
              </a:rPr>
              <a:t>̃ </a:t>
            </a:r>
            <a:r>
              <a:rPr lang="en-US" dirty="0" err="1">
                <a:solidFill>
                  <a:schemeClr val="tx1"/>
                </a:solidFill>
              </a:rPr>
              <a:t>liệu</a:t>
            </a:r>
            <a:r>
              <a:rPr lang="en-US" dirty="0">
                <a:solidFill>
                  <a:schemeClr val="tx1"/>
                </a:solidFill>
              </a:rPr>
              <a:t> </a:t>
            </a:r>
            <a:r>
              <a:rPr lang="en-US" dirty="0" err="1">
                <a:solidFill>
                  <a:schemeClr val="tx1"/>
                </a:solidFill>
              </a:rPr>
              <a:t>nào</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thê</a:t>
            </a:r>
            <a:r>
              <a:rPr lang="en-US" dirty="0">
                <a:solidFill>
                  <a:schemeClr val="tx1"/>
                </a:solidFill>
              </a:rPr>
              <a:t>̉ </a:t>
            </a:r>
            <a:r>
              <a:rPr lang="en-US" dirty="0" err="1">
                <a:solidFill>
                  <a:schemeClr val="tx1"/>
                </a:solidFill>
              </a:rPr>
              <a:t>dùng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câu</a:t>
            </a:r>
            <a:r>
              <a:rPr lang="en-US" dirty="0">
                <a:solidFill>
                  <a:schemeClr val="tx1"/>
                </a:solidFill>
              </a:rPr>
              <a:t> </a:t>
            </a:r>
            <a:r>
              <a:rPr lang="en-US" dirty="0" err="1">
                <a:solidFill>
                  <a:schemeClr val="tx1"/>
                </a:solidFill>
              </a:rPr>
              <a:t>lệnh</a:t>
            </a:r>
            <a:r>
              <a:rPr lang="en-US" dirty="0">
                <a:solidFill>
                  <a:schemeClr val="tx1"/>
                </a:solidFill>
              </a:rPr>
              <a:t> switch:</a:t>
            </a:r>
          </a:p>
          <a:p>
            <a:pPr marL="342900" indent="-342900">
              <a:buAutoNum type="alphaLcPeriod"/>
            </a:pPr>
            <a:r>
              <a:rPr lang="en-US" b="1" dirty="0">
                <a:solidFill>
                  <a:schemeClr val="tx1"/>
                </a:solidFill>
              </a:rPr>
              <a:t>float</a:t>
            </a:r>
          </a:p>
          <a:p>
            <a:pPr marL="342900" indent="-342900">
              <a:buAutoNum type="alphaLcPeriod"/>
            </a:pPr>
            <a:r>
              <a:rPr lang="en-US" dirty="0" err="1">
                <a:solidFill>
                  <a:schemeClr val="tx1"/>
                </a:solidFill>
              </a:rPr>
              <a:t>int</a:t>
            </a:r>
            <a:endParaRPr lang="en-US" dirty="0">
              <a:solidFill>
                <a:schemeClr val="tx1"/>
              </a:solidFill>
            </a:endParaRPr>
          </a:p>
          <a:p>
            <a:pPr marL="342900" indent="-342900">
              <a:buAutoNum type="alphaLcPeriod"/>
            </a:pPr>
            <a:r>
              <a:rPr lang="en-US" dirty="0">
                <a:solidFill>
                  <a:schemeClr val="tx1"/>
                </a:solidFill>
              </a:rPr>
              <a:t>char</a:t>
            </a:r>
          </a:p>
          <a:p>
            <a:pPr marL="342900" indent="-342900">
              <a:buAutoNum type="alphaLcPeriod"/>
            </a:pPr>
            <a:r>
              <a:rPr lang="en-US" dirty="0" err="1">
                <a:solidFill>
                  <a:schemeClr val="tx1"/>
                </a:solidFill>
              </a:rPr>
              <a:t>enum</a:t>
            </a: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ví dụ </a:t>
            </a:r>
            <a:r>
              <a:rPr lang="en-US" dirty="0" err="1">
                <a:solidFill>
                  <a:schemeClr val="tx1"/>
                </a:solidFill>
              </a:rPr>
              <a:t>trên</a:t>
            </a:r>
            <a:endParaRPr lang="en-US" dirty="0">
              <a:solidFill>
                <a:schemeClr val="tx1"/>
              </a:solidFill>
            </a:endParaRPr>
          </a:p>
        </p:txBody>
      </p:sp>
      <p:cxnSp>
        <p:nvCxnSpPr>
          <p:cNvPr id="5" name="Straight Arrow Connector 4"/>
          <p:cNvCxnSpPr/>
          <p:nvPr/>
        </p:nvCxnSpPr>
        <p:spPr>
          <a:xfrm flipH="1">
            <a:off x="2044700" y="3746500"/>
            <a:ext cx="571500" cy="1143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228850" y="4267200"/>
            <a:ext cx="146050"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77</a:t>
            </a:fld>
            <a:endParaRPr lang="en-US"/>
          </a:p>
        </p:txBody>
      </p:sp>
    </p:spTree>
    <p:extLst>
      <p:ext uri="{BB962C8B-B14F-4D97-AF65-F5344CB8AC3E}">
        <p14:creationId xmlns:p14="http://schemas.microsoft.com/office/powerpoint/2010/main" val="1002029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343106" cy="5118100"/>
          </a:xfrm>
          <a:prstGeom prst="rect">
            <a:avLst/>
          </a:prstGeom>
        </p:spPr>
      </p:pic>
      <p:sp>
        <p:nvSpPr>
          <p:cNvPr id="8" name="TextBox 7"/>
          <p:cNvSpPr txBox="1"/>
          <p:nvPr/>
        </p:nvSpPr>
        <p:spPr>
          <a:xfrm>
            <a:off x="6019800" y="3699873"/>
            <a:ext cx="601980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 </a:t>
            </a:r>
            <a:r>
              <a:rPr lang="en-US" dirty="0" err="1">
                <a:solidFill>
                  <a:schemeClr val="tx1"/>
                </a:solidFill>
              </a:rPr>
              <a:t>sau</a:t>
            </a:r>
            <a:r>
              <a:rPr lang="en-US" dirty="0">
                <a:solidFill>
                  <a:schemeClr val="tx1"/>
                </a:solidFill>
              </a:rPr>
              <a:t>:</a:t>
            </a:r>
          </a:p>
          <a:p>
            <a:pPr marL="342900" indent="-342900">
              <a:buAutoNum type="alphaLcPeriod"/>
            </a:pPr>
            <a:r>
              <a:rPr lang="en-US" b="1" dirty="0">
                <a:solidFill>
                  <a:schemeClr val="tx1"/>
                </a:solidFill>
              </a:rPr>
              <a:t>Greater</a:t>
            </a:r>
          </a:p>
          <a:p>
            <a:pPr marL="342900" indent="-342900">
              <a:buAutoNum type="alphaLcPeriod"/>
            </a:pPr>
            <a:r>
              <a:rPr lang="en-US" dirty="0">
                <a:solidFill>
                  <a:schemeClr val="tx1"/>
                </a:solidFill>
              </a:rPr>
              <a:t>Smaller</a:t>
            </a:r>
          </a:p>
          <a:p>
            <a:pPr marL="342900" indent="-342900">
              <a:buAutoNum type="alphaLcPeriod"/>
            </a:pPr>
            <a:r>
              <a:rPr lang="en-US" dirty="0">
                <a:solidFill>
                  <a:schemeClr val="tx1"/>
                </a:solidFill>
              </a:rPr>
              <a:t>100</a:t>
            </a:r>
          </a:p>
          <a:p>
            <a:pPr marL="342900" indent="-342900">
              <a:buAutoNum type="alphaLcPeriod"/>
            </a:pPr>
            <a:r>
              <a:rPr lang="en-US" dirty="0" err="1">
                <a:solidFill>
                  <a:schemeClr val="tx1"/>
                </a:solidFill>
              </a:rPr>
              <a:t>Lỗi</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sau</a:t>
            </a:r>
            <a:r>
              <a:rPr lang="en-US" dirty="0">
                <a:solidFill>
                  <a:schemeClr val="tx1"/>
                </a:solidFill>
              </a:rPr>
              <a:t> </a:t>
            </a:r>
            <a:r>
              <a:rPr lang="en-US" dirty="0" err="1">
                <a:solidFill>
                  <a:schemeClr val="tx1"/>
                </a:solidFill>
              </a:rPr>
              <a:t>khi</a:t>
            </a:r>
            <a:r>
              <a:rPr lang="en-US" dirty="0">
                <a:solidFill>
                  <a:schemeClr val="tx1"/>
                </a:solidFill>
              </a:rPr>
              <a:t> </a:t>
            </a:r>
            <a:r>
              <a:rPr lang="en-US" dirty="0" err="1">
                <a:solidFill>
                  <a:schemeClr val="tx1"/>
                </a:solidFill>
              </a:rPr>
              <a:t>thực</a:t>
            </a:r>
            <a:r>
              <a:rPr lang="en-US" dirty="0">
                <a:solidFill>
                  <a:schemeClr val="tx1"/>
                </a:solidFill>
              </a:rPr>
              <a:t> </a:t>
            </a:r>
            <a:r>
              <a:rPr lang="en-US" dirty="0" err="1">
                <a:solidFill>
                  <a:schemeClr val="tx1"/>
                </a:solidFill>
              </a:rPr>
              <a:t>hiện</a:t>
            </a:r>
            <a:r>
              <a:rPr lang="en-US" dirty="0">
                <a:solidFill>
                  <a:schemeClr val="tx1"/>
                </a:solidFill>
              </a:rPr>
              <a:t> </a:t>
            </a:r>
            <a:r>
              <a:rPr lang="en-US" dirty="0" err="1">
                <a:solidFill>
                  <a:schemeClr val="tx1"/>
                </a:solidFill>
              </a:rPr>
              <a:t>toán</a:t>
            </a:r>
            <a:r>
              <a:rPr lang="en-US" dirty="0">
                <a:solidFill>
                  <a:schemeClr val="tx1"/>
                </a:solidFill>
              </a:rPr>
              <a:t> </a:t>
            </a:r>
            <a:r>
              <a:rPr lang="en-US" dirty="0" err="1">
                <a:solidFill>
                  <a:schemeClr val="tx1"/>
                </a:solidFill>
              </a:rPr>
              <a:t>tư</a:t>
            </a:r>
            <a:r>
              <a:rPr lang="en-US" dirty="0">
                <a:solidFill>
                  <a:schemeClr val="tx1"/>
                </a:solidFill>
              </a:rPr>
              <a:t>̉ 3 </a:t>
            </a:r>
            <a:r>
              <a:rPr lang="en-US" dirty="0" err="1">
                <a:solidFill>
                  <a:schemeClr val="tx1"/>
                </a:solidFill>
              </a:rPr>
              <a:t>ngôi</a:t>
            </a:r>
            <a:r>
              <a:rPr lang="en-US" dirty="0">
                <a:solidFill>
                  <a:schemeClr val="tx1"/>
                </a:solidFill>
              </a:rPr>
              <a:t> ?, </a:t>
            </a:r>
            <a:r>
              <a:rPr lang="en-US" dirty="0" err="1">
                <a:solidFill>
                  <a:schemeClr val="tx1"/>
                </a:solidFill>
              </a:rPr>
              <a:t>câu</a:t>
            </a:r>
            <a:r>
              <a:rPr lang="en-US" dirty="0">
                <a:solidFill>
                  <a:schemeClr val="tx1"/>
                </a:solidFill>
              </a:rPr>
              <a:t> </a:t>
            </a:r>
            <a:r>
              <a:rPr lang="en-US" dirty="0" err="1">
                <a:solidFill>
                  <a:schemeClr val="tx1"/>
                </a:solidFill>
              </a:rPr>
              <a:t>lệnh</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đương</a:t>
            </a:r>
            <a:r>
              <a:rPr lang="en-US" dirty="0">
                <a:solidFill>
                  <a:schemeClr val="tx1"/>
                </a:solidFill>
              </a:rPr>
              <a:t> </a:t>
            </a:r>
            <a:r>
              <a:rPr lang="en-US" dirty="0" err="1">
                <a:solidFill>
                  <a:schemeClr val="tx1"/>
                </a:solidFill>
              </a:rPr>
              <a:t>với</a:t>
            </a:r>
            <a:r>
              <a:rPr lang="en-US" dirty="0">
                <a:solidFill>
                  <a:schemeClr val="tx1"/>
                </a:solidFill>
              </a:rPr>
              <a:t> </a:t>
            </a:r>
            <a:r>
              <a:rPr lang="en-US" dirty="0" err="1">
                <a:solidFill>
                  <a:schemeClr val="tx1"/>
                </a:solidFill>
              </a:rPr>
              <a:t>printf</a:t>
            </a:r>
            <a:r>
              <a:rPr lang="en-US" dirty="0">
                <a:solidFill>
                  <a:schemeClr val="tx1"/>
                </a:solidFill>
              </a:rPr>
              <a:t>(“Greater”,</a:t>
            </a:r>
            <a:r>
              <a:rPr lang="en-US" dirty="0" err="1">
                <a:solidFill>
                  <a:schemeClr val="tx1"/>
                </a:solidFill>
              </a:rPr>
              <a:t>str</a:t>
            </a:r>
            <a:r>
              <a:rPr lang="en-US" dirty="0">
                <a:solidFill>
                  <a:schemeClr val="tx1"/>
                </a:solidFill>
              </a:rPr>
              <a:t>) -&gt; in </a:t>
            </a:r>
            <a:r>
              <a:rPr lang="en-US" dirty="0" err="1">
                <a:solidFill>
                  <a:schemeClr val="tx1"/>
                </a:solidFill>
              </a:rPr>
              <a:t>ra</a:t>
            </a:r>
            <a:r>
              <a:rPr lang="en-US" dirty="0">
                <a:solidFill>
                  <a:schemeClr val="tx1"/>
                </a:solidFill>
              </a:rPr>
              <a:t> Greater</a:t>
            </a:r>
          </a:p>
          <a:p>
            <a:r>
              <a:rPr lang="en-US" dirty="0" err="1">
                <a:solidFill>
                  <a:schemeClr val="tx1"/>
                </a:solidFill>
              </a:rPr>
              <a:t>Chứng</a:t>
            </a:r>
            <a:r>
              <a:rPr lang="en-US" dirty="0">
                <a:solidFill>
                  <a:schemeClr val="tx1"/>
                </a:solidFill>
              </a:rPr>
              <a:t> minh:</a:t>
            </a:r>
          </a:p>
        </p:txBody>
      </p:sp>
      <p:pic>
        <p:nvPicPr>
          <p:cNvPr id="4" name="Picture 3"/>
          <p:cNvPicPr>
            <a:picLocks noChangeAspect="1"/>
          </p:cNvPicPr>
          <p:nvPr/>
        </p:nvPicPr>
        <p:blipFill>
          <a:blip r:embed="rId3"/>
          <a:stretch>
            <a:fillRect/>
          </a:stretch>
        </p:blipFill>
        <p:spPr>
          <a:xfrm>
            <a:off x="2605645" y="6222999"/>
            <a:ext cx="5535055" cy="347679"/>
          </a:xfrm>
          <a:prstGeom prst="rect">
            <a:avLst/>
          </a:prstGeom>
        </p:spPr>
      </p:pic>
      <p:pic>
        <p:nvPicPr>
          <p:cNvPr id="6" name="Picture 5"/>
          <p:cNvPicPr>
            <a:picLocks noChangeAspect="1"/>
          </p:cNvPicPr>
          <p:nvPr/>
        </p:nvPicPr>
        <p:blipFill>
          <a:blip r:embed="rId4"/>
          <a:stretch>
            <a:fillRect/>
          </a:stretch>
        </p:blipFill>
        <p:spPr>
          <a:xfrm>
            <a:off x="9666184" y="6111076"/>
            <a:ext cx="2271816" cy="571526"/>
          </a:xfrm>
          <a:prstGeom prst="rect">
            <a:avLst/>
          </a:prstGeom>
        </p:spPr>
      </p:pic>
      <p:cxnSp>
        <p:nvCxnSpPr>
          <p:cNvPr id="9" name="Straight Arrow Connector 8"/>
          <p:cNvCxnSpPr>
            <a:stCxn id="4" idx="3"/>
            <a:endCxn id="6" idx="1"/>
          </p:cNvCxnSpPr>
          <p:nvPr/>
        </p:nvCxnSpPr>
        <p:spPr>
          <a:xfrm>
            <a:off x="8140700" y="6396839"/>
            <a:ext cx="152548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78</a:t>
            </a:fld>
            <a:endParaRPr lang="en-US"/>
          </a:p>
        </p:txBody>
      </p:sp>
    </p:spTree>
    <p:extLst>
      <p:ext uri="{BB962C8B-B14F-4D97-AF65-F5344CB8AC3E}">
        <p14:creationId xmlns:p14="http://schemas.microsoft.com/office/powerpoint/2010/main" val="322367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0298216" cy="4826000"/>
          </a:xfrm>
          <a:prstGeom prst="rect">
            <a:avLst/>
          </a:prstGeom>
        </p:spPr>
      </p:pic>
      <p:sp>
        <p:nvSpPr>
          <p:cNvPr id="8" name="TextBox 7"/>
          <p:cNvSpPr txBox="1"/>
          <p:nvPr/>
        </p:nvSpPr>
        <p:spPr>
          <a:xfrm>
            <a:off x="6019800" y="3699873"/>
            <a:ext cx="601980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 </a:t>
            </a:r>
            <a:r>
              <a:rPr lang="en-US" dirty="0" err="1">
                <a:solidFill>
                  <a:schemeClr val="tx1"/>
                </a:solidFill>
              </a:rPr>
              <a:t>sau</a:t>
            </a:r>
            <a:r>
              <a:rPr lang="en-US" dirty="0">
                <a:solidFill>
                  <a:schemeClr val="tx1"/>
                </a:solidFill>
              </a:rPr>
              <a:t>:</a:t>
            </a:r>
          </a:p>
          <a:p>
            <a:pPr marL="342900" indent="-342900">
              <a:buAutoNum type="alphaLcPeriod"/>
            </a:pPr>
            <a:r>
              <a:rPr lang="en-US" b="1" dirty="0">
                <a:solidFill>
                  <a:schemeClr val="tx1"/>
                </a:solidFill>
              </a:rPr>
              <a:t>4</a:t>
            </a:r>
          </a:p>
          <a:p>
            <a:pPr marL="342900" indent="-342900">
              <a:buAutoNum type="alphaLcPeriod"/>
            </a:pPr>
            <a:r>
              <a:rPr lang="en-US" dirty="0">
                <a:solidFill>
                  <a:schemeClr val="tx1"/>
                </a:solidFill>
              </a:rPr>
              <a:t>6</a:t>
            </a:r>
          </a:p>
          <a:p>
            <a:pPr marL="342900" indent="-342900">
              <a:buAutoNum type="alphaLcPeriod"/>
            </a:pPr>
            <a:r>
              <a:rPr lang="en-US" dirty="0">
                <a:solidFill>
                  <a:schemeClr val="tx1"/>
                </a:solidFill>
              </a:rPr>
              <a:t>5</a:t>
            </a:r>
          </a:p>
          <a:p>
            <a:pPr marL="342900" indent="-342900">
              <a:buAutoNum type="alphaLcPeriod"/>
            </a:pPr>
            <a:r>
              <a:rPr lang="en-US" dirty="0">
                <a:solidFill>
                  <a:schemeClr val="tx1"/>
                </a:solidFill>
              </a:rPr>
              <a:t>1</a:t>
            </a: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a[1] là 1 </a:t>
            </a:r>
            <a:r>
              <a:rPr lang="en-US" dirty="0" err="1">
                <a:solidFill>
                  <a:schemeClr val="tx1"/>
                </a:solidFill>
              </a:rPr>
              <a:t>địa</a:t>
            </a:r>
            <a:r>
              <a:rPr lang="en-US" dirty="0">
                <a:solidFill>
                  <a:schemeClr val="tx1"/>
                </a:solidFill>
              </a:rPr>
              <a:t> chỉ, có </a:t>
            </a:r>
            <a:r>
              <a:rPr lang="en-US" dirty="0" err="1">
                <a:solidFill>
                  <a:schemeClr val="tx1"/>
                </a:solidFill>
              </a:rPr>
              <a:t>thê</a:t>
            </a:r>
            <a:r>
              <a:rPr lang="en-US" dirty="0">
                <a:solidFill>
                  <a:schemeClr val="tx1"/>
                </a:solidFill>
              </a:rPr>
              <a:t>̉ in </a:t>
            </a:r>
            <a:r>
              <a:rPr lang="en-US" dirty="0" err="1">
                <a:solidFill>
                  <a:schemeClr val="tx1"/>
                </a:solidFill>
              </a:rPr>
              <a:t>ra</a:t>
            </a:r>
            <a:r>
              <a:rPr lang="en-US" dirty="0">
                <a:solidFill>
                  <a:schemeClr val="tx1"/>
                </a:solidFill>
              </a:rPr>
              <a:t> hello </a:t>
            </a:r>
            <a:r>
              <a:rPr lang="en-US" dirty="0" err="1">
                <a:solidFill>
                  <a:schemeClr val="tx1"/>
                </a:solidFill>
              </a:rPr>
              <a:t>tư</a:t>
            </a:r>
            <a:r>
              <a:rPr lang="en-US" dirty="0">
                <a:solidFill>
                  <a:schemeClr val="tx1"/>
                </a:solidFill>
              </a:rPr>
              <a:t>̀ a[1]. </a:t>
            </a:r>
            <a:r>
              <a:rPr lang="en-US" dirty="0" err="1">
                <a:solidFill>
                  <a:schemeClr val="tx1"/>
                </a:solidFill>
              </a:rPr>
              <a:t>Địa</a:t>
            </a:r>
            <a:r>
              <a:rPr lang="en-US" dirty="0">
                <a:solidFill>
                  <a:schemeClr val="tx1"/>
                </a:solidFill>
              </a:rPr>
              <a:t> chỉ có </a:t>
            </a:r>
            <a:r>
              <a:rPr lang="en-US" dirty="0" err="1">
                <a:solidFill>
                  <a:schemeClr val="tx1"/>
                </a:solidFill>
              </a:rPr>
              <a:t>thê</a:t>
            </a:r>
            <a:r>
              <a:rPr lang="en-US" dirty="0">
                <a:solidFill>
                  <a:schemeClr val="tx1"/>
                </a:solidFill>
              </a:rPr>
              <a:t>̉ </a:t>
            </a:r>
            <a:r>
              <a:rPr lang="en-US" dirty="0" err="1">
                <a:solidFill>
                  <a:schemeClr val="tx1"/>
                </a:solidFill>
              </a:rPr>
              <a:t>bằng</a:t>
            </a:r>
            <a:r>
              <a:rPr lang="en-US" dirty="0">
                <a:solidFill>
                  <a:schemeClr val="tx1"/>
                </a:solidFill>
              </a:rPr>
              <a:t> 4 bytes </a:t>
            </a:r>
            <a:r>
              <a:rPr lang="en-US" dirty="0" err="1">
                <a:solidFill>
                  <a:schemeClr val="tx1"/>
                </a:solidFill>
              </a:rPr>
              <a:t>với</a:t>
            </a:r>
            <a:r>
              <a:rPr lang="en-US" dirty="0">
                <a:solidFill>
                  <a:schemeClr val="tx1"/>
                </a:solidFill>
              </a:rPr>
              <a:t> 32 bit </a:t>
            </a:r>
            <a:r>
              <a:rPr lang="en-US" dirty="0" err="1">
                <a:solidFill>
                  <a:schemeClr val="tx1"/>
                </a:solidFill>
              </a:rPr>
              <a:t>va</a:t>
            </a:r>
            <a:r>
              <a:rPr lang="en-US" dirty="0">
                <a:solidFill>
                  <a:schemeClr val="tx1"/>
                </a:solidFill>
              </a:rPr>
              <a:t>̀ 8 bytes </a:t>
            </a:r>
            <a:r>
              <a:rPr lang="en-US" dirty="0" err="1">
                <a:solidFill>
                  <a:schemeClr val="tx1"/>
                </a:solidFill>
              </a:rPr>
              <a:t>với</a:t>
            </a:r>
            <a:r>
              <a:rPr lang="en-US" dirty="0">
                <a:solidFill>
                  <a:schemeClr val="tx1"/>
                </a:solidFill>
              </a:rPr>
              <a:t> 64 bit.</a:t>
            </a:r>
          </a:p>
          <a:p>
            <a:r>
              <a:rPr lang="en-US" dirty="0" err="1">
                <a:solidFill>
                  <a:schemeClr val="tx1"/>
                </a:solidFill>
              </a:rPr>
              <a:t>Trong</a:t>
            </a:r>
            <a:r>
              <a:rPr lang="en-US" dirty="0">
                <a:solidFill>
                  <a:schemeClr val="tx1"/>
                </a:solidFill>
              </a:rPr>
              <a:t> </a:t>
            </a:r>
            <a:r>
              <a:rPr lang="en-US" dirty="0" err="1">
                <a:solidFill>
                  <a:schemeClr val="tx1"/>
                </a:solidFill>
              </a:rPr>
              <a:t>điều</a:t>
            </a:r>
            <a:r>
              <a:rPr lang="en-US" dirty="0">
                <a:solidFill>
                  <a:schemeClr val="tx1"/>
                </a:solidFill>
              </a:rPr>
              <a:t> </a:t>
            </a:r>
            <a:r>
              <a:rPr lang="en-US" dirty="0" err="1">
                <a:solidFill>
                  <a:schemeClr val="tx1"/>
                </a:solidFill>
              </a:rPr>
              <a:t>kiện</a:t>
            </a:r>
            <a:r>
              <a:rPr lang="en-US" dirty="0">
                <a:solidFill>
                  <a:schemeClr val="tx1"/>
                </a:solidFill>
              </a:rPr>
              <a:t> </a:t>
            </a:r>
            <a:r>
              <a:rPr lang="en-US" dirty="0" err="1">
                <a:solidFill>
                  <a:schemeClr val="tx1"/>
                </a:solidFill>
              </a:rPr>
              <a:t>bài</a:t>
            </a:r>
            <a:r>
              <a:rPr lang="en-US" dirty="0">
                <a:solidFill>
                  <a:schemeClr val="tx1"/>
                </a:solidFill>
              </a:rPr>
              <a:t> </a:t>
            </a:r>
            <a:r>
              <a:rPr lang="en-US" dirty="0" err="1">
                <a:solidFill>
                  <a:schemeClr val="tx1"/>
                </a:solidFill>
              </a:rPr>
              <a:t>toán</a:t>
            </a:r>
            <a:r>
              <a:rPr lang="en-US" dirty="0">
                <a:solidFill>
                  <a:schemeClr val="tx1"/>
                </a:solidFill>
              </a:rPr>
              <a:t> </a:t>
            </a:r>
            <a:r>
              <a:rPr lang="en-US" dirty="0" err="1">
                <a:solidFill>
                  <a:schemeClr val="tx1"/>
                </a:solidFill>
              </a:rPr>
              <a:t>này</a:t>
            </a:r>
            <a:r>
              <a:rPr lang="en-US" dirty="0">
                <a:solidFill>
                  <a:schemeClr val="tx1"/>
                </a:solidFill>
              </a:rPr>
              <a:t>, chỉ có </a:t>
            </a:r>
            <a:r>
              <a:rPr lang="en-US" dirty="0" err="1">
                <a:solidFill>
                  <a:schemeClr val="tx1"/>
                </a:solidFill>
              </a:rPr>
              <a:t>thê</a:t>
            </a:r>
            <a:r>
              <a:rPr lang="en-US" dirty="0">
                <a:solidFill>
                  <a:schemeClr val="tx1"/>
                </a:solidFill>
              </a:rPr>
              <a:t>̉ </a:t>
            </a:r>
            <a:r>
              <a:rPr lang="en-US" dirty="0" err="1">
                <a:solidFill>
                  <a:schemeClr val="tx1"/>
                </a:solidFill>
              </a:rPr>
              <a:t>chọn</a:t>
            </a:r>
            <a:r>
              <a:rPr lang="en-US" dirty="0">
                <a:solidFill>
                  <a:schemeClr val="tx1"/>
                </a:solidFill>
              </a:rPr>
              <a:t> 4 </a:t>
            </a: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79</a:t>
            </a:fld>
            <a:endParaRPr lang="en-US"/>
          </a:p>
        </p:txBody>
      </p:sp>
    </p:spTree>
    <p:extLst>
      <p:ext uri="{BB962C8B-B14F-4D97-AF65-F5344CB8AC3E}">
        <p14:creationId xmlns:p14="http://schemas.microsoft.com/office/powerpoint/2010/main" val="2031683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prefix combine with postfix</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1637195" cy="954107"/>
          </a:xfrm>
          <a:prstGeom prst="rect">
            <a:avLst/>
          </a:prstGeom>
          <a:noFill/>
        </p:spPr>
        <p:txBody>
          <a:bodyPr wrap="square" lIns="91440" tIns="45720" rIns="91440" bIns="45720" rtlCol="0" anchor="t">
            <a:spAutoFit/>
          </a:bodyPr>
          <a:lstStyle/>
          <a:p>
            <a:r>
              <a:rPr lang="en-US" sz="2800">
                <a:latin typeface="Calibri"/>
                <a:cs typeface="Calibri"/>
              </a:rPr>
              <a:t>Prefix and postfix return value in register but not address (</a:t>
            </a:r>
            <a:r>
              <a:rPr lang="en-US" sz="2800" b="1" i="1">
                <a:latin typeface="Calibri"/>
                <a:cs typeface="Calibri"/>
              </a:rPr>
              <a:t>lvalue error</a:t>
            </a:r>
            <a:r>
              <a:rPr lang="en-US" sz="2800" i="1">
                <a:latin typeface="Calibri"/>
                <a:cs typeface="Calibri"/>
              </a:rPr>
              <a:t>)</a:t>
            </a:r>
          </a:p>
          <a:p>
            <a:r>
              <a:rPr lang="en-US" sz="2800">
                <a:latin typeface="Calibri"/>
                <a:cs typeface="Calibri"/>
              </a:rPr>
              <a:t>Postfix has more precedence than prefix</a:t>
            </a:r>
          </a:p>
        </p:txBody>
      </p:sp>
      <p:pic>
        <p:nvPicPr>
          <p:cNvPr id="6" name="Hình ảnh 5">
            <a:extLst>
              <a:ext uri="{FF2B5EF4-FFF2-40B4-BE49-F238E27FC236}">
                <a16:creationId xmlns:a16="http://schemas.microsoft.com/office/drawing/2014/main" id="{171160FC-F35E-4D4B-1482-EA1153156154}"/>
              </a:ext>
            </a:extLst>
          </p:cNvPr>
          <p:cNvPicPr>
            <a:picLocks noChangeAspect="1"/>
          </p:cNvPicPr>
          <p:nvPr/>
        </p:nvPicPr>
        <p:blipFill>
          <a:blip r:embed="rId3"/>
          <a:stretch>
            <a:fillRect/>
          </a:stretch>
        </p:blipFill>
        <p:spPr>
          <a:xfrm>
            <a:off x="-1437" y="4278338"/>
            <a:ext cx="5218386" cy="569823"/>
          </a:xfrm>
          <a:prstGeom prst="rect">
            <a:avLst/>
          </a:prstGeom>
        </p:spPr>
      </p:pic>
      <p:pic>
        <p:nvPicPr>
          <p:cNvPr id="9" name="Hình ảnh 8">
            <a:extLst>
              <a:ext uri="{FF2B5EF4-FFF2-40B4-BE49-F238E27FC236}">
                <a16:creationId xmlns:a16="http://schemas.microsoft.com/office/drawing/2014/main" id="{44CF9C9F-18F0-79E2-0D05-B413A31A8EF9}"/>
              </a:ext>
            </a:extLst>
          </p:cNvPr>
          <p:cNvPicPr>
            <a:picLocks noChangeAspect="1"/>
          </p:cNvPicPr>
          <p:nvPr/>
        </p:nvPicPr>
        <p:blipFill rotWithShape="1">
          <a:blip r:embed="rId4"/>
          <a:srcRect b="35295"/>
          <a:stretch/>
        </p:blipFill>
        <p:spPr>
          <a:xfrm>
            <a:off x="5552876" y="2901648"/>
            <a:ext cx="6632159" cy="2074473"/>
          </a:xfrm>
          <a:prstGeom prst="rect">
            <a:avLst/>
          </a:prstGeom>
        </p:spPr>
      </p:pic>
      <p:cxnSp>
        <p:nvCxnSpPr>
          <p:cNvPr id="16" name="Đường kết nối Mũi tên Thẳng 15">
            <a:extLst>
              <a:ext uri="{FF2B5EF4-FFF2-40B4-BE49-F238E27FC236}">
                <a16:creationId xmlns:a16="http://schemas.microsoft.com/office/drawing/2014/main" id="{20EF2461-ABCD-EC0C-86B2-8E81B76B0B15}"/>
              </a:ext>
            </a:extLst>
          </p:cNvPr>
          <p:cNvCxnSpPr>
            <a:cxnSpLocks/>
            <a:stCxn id="6" idx="3"/>
          </p:cNvCxnSpPr>
          <p:nvPr/>
        </p:nvCxnSpPr>
        <p:spPr>
          <a:xfrm>
            <a:off x="5216949" y="4563250"/>
            <a:ext cx="8783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Hình ảnh 13">
            <a:extLst>
              <a:ext uri="{FF2B5EF4-FFF2-40B4-BE49-F238E27FC236}">
                <a16:creationId xmlns:a16="http://schemas.microsoft.com/office/drawing/2014/main" id="{74EDBD73-9B70-7D60-60F5-A1EF2A8C8455}"/>
              </a:ext>
            </a:extLst>
          </p:cNvPr>
          <p:cNvPicPr>
            <a:picLocks noChangeAspect="1"/>
          </p:cNvPicPr>
          <p:nvPr/>
        </p:nvPicPr>
        <p:blipFill>
          <a:blip r:embed="rId5"/>
          <a:stretch>
            <a:fillRect/>
          </a:stretch>
        </p:blipFill>
        <p:spPr>
          <a:xfrm>
            <a:off x="5527" y="5129427"/>
            <a:ext cx="5218386" cy="601070"/>
          </a:xfrm>
          <a:prstGeom prst="rect">
            <a:avLst/>
          </a:prstGeom>
        </p:spPr>
      </p:pic>
      <p:pic>
        <p:nvPicPr>
          <p:cNvPr id="17" name="Hình ảnh 16">
            <a:extLst>
              <a:ext uri="{FF2B5EF4-FFF2-40B4-BE49-F238E27FC236}">
                <a16:creationId xmlns:a16="http://schemas.microsoft.com/office/drawing/2014/main" id="{42CE0FEA-3B17-4239-B433-3E6054D88AF0}"/>
              </a:ext>
            </a:extLst>
          </p:cNvPr>
          <p:cNvPicPr>
            <a:picLocks noChangeAspect="1"/>
          </p:cNvPicPr>
          <p:nvPr/>
        </p:nvPicPr>
        <p:blipFill>
          <a:blip r:embed="rId6"/>
          <a:stretch>
            <a:fillRect/>
          </a:stretch>
        </p:blipFill>
        <p:spPr>
          <a:xfrm>
            <a:off x="5552876" y="4988051"/>
            <a:ext cx="6639124" cy="1526055"/>
          </a:xfrm>
          <a:prstGeom prst="rect">
            <a:avLst/>
          </a:prstGeom>
        </p:spPr>
      </p:pic>
      <p:cxnSp>
        <p:nvCxnSpPr>
          <p:cNvPr id="19" name="Đường kết nối Mũi tên Thẳng 18">
            <a:extLst>
              <a:ext uri="{FF2B5EF4-FFF2-40B4-BE49-F238E27FC236}">
                <a16:creationId xmlns:a16="http://schemas.microsoft.com/office/drawing/2014/main" id="{6360B191-E8FF-5638-A972-60BAA7ECF8FD}"/>
              </a:ext>
            </a:extLst>
          </p:cNvPr>
          <p:cNvCxnSpPr>
            <a:cxnSpLocks/>
          </p:cNvCxnSpPr>
          <p:nvPr/>
        </p:nvCxnSpPr>
        <p:spPr>
          <a:xfrm>
            <a:off x="5223913" y="5423573"/>
            <a:ext cx="733716" cy="4521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937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79700" y="2353673"/>
            <a:ext cx="6781801"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Lựa</a:t>
            </a:r>
            <a:r>
              <a:rPr lang="en-US" dirty="0">
                <a:solidFill>
                  <a:schemeClr val="tx1"/>
                </a:solidFill>
              </a:rPr>
              <a:t> </a:t>
            </a:r>
            <a:r>
              <a:rPr lang="en-US" dirty="0" err="1">
                <a:solidFill>
                  <a:schemeClr val="tx1"/>
                </a:solidFill>
              </a:rPr>
              <a:t>chọn</a:t>
            </a:r>
            <a:r>
              <a:rPr lang="en-US" dirty="0">
                <a:solidFill>
                  <a:schemeClr val="tx1"/>
                </a:solidFill>
              </a:rPr>
              <a:t> </a:t>
            </a:r>
            <a:r>
              <a:rPr lang="en-US" dirty="0" err="1">
                <a:solidFill>
                  <a:schemeClr val="tx1"/>
                </a:solidFill>
              </a:rPr>
              <a:t>nào</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phép</a:t>
            </a:r>
            <a:r>
              <a:rPr lang="en-US" dirty="0">
                <a:solidFill>
                  <a:schemeClr val="tx1"/>
                </a:solidFill>
              </a:rPr>
              <a:t> </a:t>
            </a:r>
            <a:r>
              <a:rPr lang="en-US" dirty="0" err="1">
                <a:solidFill>
                  <a:schemeClr val="tx1"/>
                </a:solidFill>
              </a:rPr>
              <a:t>liên</a:t>
            </a:r>
            <a:r>
              <a:rPr lang="en-US" dirty="0">
                <a:solidFill>
                  <a:schemeClr val="tx1"/>
                </a:solidFill>
              </a:rPr>
              <a:t> </a:t>
            </a:r>
            <a:r>
              <a:rPr lang="en-US" dirty="0" err="1">
                <a:solidFill>
                  <a:schemeClr val="tx1"/>
                </a:solidFill>
              </a:rPr>
              <a:t>kết</a:t>
            </a:r>
            <a:r>
              <a:rPr lang="en-US" dirty="0">
                <a:solidFill>
                  <a:schemeClr val="tx1"/>
                </a:solidFill>
              </a:rPr>
              <a:t> file </a:t>
            </a:r>
            <a:r>
              <a:rPr lang="en-US" dirty="0" err="1">
                <a:solidFill>
                  <a:schemeClr val="tx1"/>
                </a:solidFill>
              </a:rPr>
              <a:t>thư</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gcc</a:t>
            </a:r>
            <a:r>
              <a:rPr lang="en-US" dirty="0">
                <a:solidFill>
                  <a:schemeClr val="tx1"/>
                </a:solidFill>
              </a:rPr>
              <a:t>:</a:t>
            </a:r>
          </a:p>
          <a:p>
            <a:pPr marL="342900" indent="-342900">
              <a:buAutoNum type="alphaLcPeriod"/>
            </a:pPr>
            <a:r>
              <a:rPr lang="en-US" b="1" dirty="0">
                <a:solidFill>
                  <a:schemeClr val="tx1"/>
                </a:solidFill>
              </a:rPr>
              <a:t>-L</a:t>
            </a:r>
          </a:p>
          <a:p>
            <a:pPr marL="342900" indent="-342900">
              <a:buAutoNum type="alphaLcPeriod"/>
            </a:pPr>
            <a:r>
              <a:rPr lang="en-US" dirty="0">
                <a:solidFill>
                  <a:schemeClr val="tx1"/>
                </a:solidFill>
              </a:rPr>
              <a:t>-l</a:t>
            </a:r>
          </a:p>
          <a:p>
            <a:pPr marL="342900" indent="-342900">
              <a:buAutoNum type="alphaLcPeriod"/>
            </a:pPr>
            <a:r>
              <a:rPr lang="en-US" dirty="0">
                <a:solidFill>
                  <a:schemeClr val="tx1"/>
                </a:solidFill>
              </a:rPr>
              <a:t>-link</a:t>
            </a:r>
          </a:p>
          <a:p>
            <a:pPr marL="342900" indent="-342900">
              <a:buAutoNum type="alphaLcPeriod"/>
            </a:pPr>
            <a:r>
              <a:rPr lang="en-US" dirty="0" err="1">
                <a:solidFill>
                  <a:schemeClr val="tx1"/>
                </a:solidFill>
              </a:rPr>
              <a:t>Không</a:t>
            </a:r>
            <a:r>
              <a:rPr lang="en-US" dirty="0">
                <a:solidFill>
                  <a:schemeClr val="tx1"/>
                </a:solidFill>
              </a:rPr>
              <a:t> có</a:t>
            </a: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p>
          <a:p>
            <a:r>
              <a:rPr lang="en-US" dirty="0">
                <a:solidFill>
                  <a:schemeClr val="tx1"/>
                </a:solidFill>
              </a:rPr>
              <a:t>-L [</a:t>
            </a:r>
            <a:r>
              <a:rPr lang="en-US" dirty="0" err="1">
                <a:solidFill>
                  <a:schemeClr val="tx1"/>
                </a:solidFill>
              </a:rPr>
              <a:t>addr</a:t>
            </a:r>
            <a:r>
              <a:rPr lang="en-US" dirty="0">
                <a:solidFill>
                  <a:schemeClr val="tx1"/>
                </a:solidFill>
              </a:rPr>
              <a:t>] là </a:t>
            </a:r>
            <a:r>
              <a:rPr lang="en-US" dirty="0" err="1">
                <a:solidFill>
                  <a:schemeClr val="tx1"/>
                </a:solidFill>
              </a:rPr>
              <a:t>liên</a:t>
            </a:r>
            <a:r>
              <a:rPr lang="en-US" dirty="0">
                <a:solidFill>
                  <a:schemeClr val="tx1"/>
                </a:solidFill>
              </a:rPr>
              <a:t> </a:t>
            </a:r>
            <a:r>
              <a:rPr lang="en-US" dirty="0" err="1">
                <a:solidFill>
                  <a:schemeClr val="tx1"/>
                </a:solidFill>
              </a:rPr>
              <a:t>kết</a:t>
            </a:r>
            <a:r>
              <a:rPr lang="en-US" dirty="0">
                <a:solidFill>
                  <a:schemeClr val="tx1"/>
                </a:solidFill>
              </a:rPr>
              <a:t> </a:t>
            </a:r>
            <a:r>
              <a:rPr lang="en-US" dirty="0" err="1">
                <a:solidFill>
                  <a:schemeClr val="tx1"/>
                </a:solidFill>
              </a:rPr>
              <a:t>các</a:t>
            </a:r>
            <a:r>
              <a:rPr lang="en-US" dirty="0">
                <a:solidFill>
                  <a:schemeClr val="tx1"/>
                </a:solidFill>
              </a:rPr>
              <a:t> file </a:t>
            </a:r>
            <a:r>
              <a:rPr lang="en-US" dirty="0" err="1">
                <a:solidFill>
                  <a:schemeClr val="tx1"/>
                </a:solidFill>
              </a:rPr>
              <a:t>thư</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nằm</a:t>
            </a:r>
            <a:r>
              <a:rPr lang="en-US" dirty="0">
                <a:solidFill>
                  <a:schemeClr val="tx1"/>
                </a:solidFill>
              </a:rPr>
              <a:t> </a:t>
            </a:r>
            <a:r>
              <a:rPr lang="en-US" dirty="0" err="1">
                <a:solidFill>
                  <a:schemeClr val="tx1"/>
                </a:solidFill>
              </a:rPr>
              <a:t>tại</a:t>
            </a:r>
            <a:r>
              <a:rPr lang="en-US" dirty="0">
                <a:solidFill>
                  <a:schemeClr val="tx1"/>
                </a:solidFill>
              </a:rPr>
              <a:t> [</a:t>
            </a:r>
            <a:r>
              <a:rPr lang="en-US" dirty="0" err="1">
                <a:solidFill>
                  <a:schemeClr val="tx1"/>
                </a:solidFill>
              </a:rPr>
              <a:t>addr</a:t>
            </a:r>
            <a:r>
              <a:rPr lang="en-US" dirty="0">
                <a:solidFill>
                  <a:schemeClr val="tx1"/>
                </a:solidFill>
              </a:rPr>
              <a:t>] </a:t>
            </a:r>
          </a:p>
          <a:p>
            <a:r>
              <a:rPr lang="en-US" dirty="0">
                <a:solidFill>
                  <a:schemeClr val="tx1"/>
                </a:solidFill>
              </a:rPr>
              <a:t>-l chỉ </a:t>
            </a:r>
            <a:r>
              <a:rPr lang="en-US" dirty="0" err="1">
                <a:solidFill>
                  <a:schemeClr val="tx1"/>
                </a:solidFill>
              </a:rPr>
              <a:t>đơn</a:t>
            </a:r>
            <a:r>
              <a:rPr lang="en-US" dirty="0">
                <a:solidFill>
                  <a:schemeClr val="tx1"/>
                </a:solidFill>
              </a:rPr>
              <a:t> </a:t>
            </a:r>
            <a:r>
              <a:rPr lang="en-US" dirty="0" err="1">
                <a:solidFill>
                  <a:schemeClr val="tx1"/>
                </a:solidFill>
              </a:rPr>
              <a:t>giản</a:t>
            </a:r>
            <a:r>
              <a:rPr lang="en-US" dirty="0">
                <a:solidFill>
                  <a:schemeClr val="tx1"/>
                </a:solidFill>
              </a:rPr>
              <a:t> là </a:t>
            </a:r>
            <a:r>
              <a:rPr lang="en-US" dirty="0" err="1">
                <a:solidFill>
                  <a:schemeClr val="tx1"/>
                </a:solidFill>
              </a:rPr>
              <a:t>cách</a:t>
            </a:r>
            <a:r>
              <a:rPr lang="en-US" dirty="0">
                <a:solidFill>
                  <a:schemeClr val="tx1"/>
                </a:solidFill>
              </a:rPr>
              <a:t> </a:t>
            </a:r>
            <a:r>
              <a:rPr lang="en-US" dirty="0" err="1">
                <a:solidFill>
                  <a:schemeClr val="tx1"/>
                </a:solidFill>
              </a:rPr>
              <a:t>viết</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đương</a:t>
            </a:r>
            <a:r>
              <a:rPr lang="en-US" dirty="0">
                <a:solidFill>
                  <a:schemeClr val="tx1"/>
                </a:solidFill>
              </a:rPr>
              <a:t>: -</a:t>
            </a:r>
            <a:r>
              <a:rPr lang="en-US" dirty="0" err="1">
                <a:solidFill>
                  <a:schemeClr val="tx1"/>
                </a:solidFill>
              </a:rPr>
              <a:t>lfun</a:t>
            </a:r>
            <a:r>
              <a:rPr lang="en-US" dirty="0">
                <a:solidFill>
                  <a:schemeClr val="tx1"/>
                </a:solidFill>
              </a:rPr>
              <a:t> ~ libfun.so ~ libfun.dll</a:t>
            </a:r>
          </a:p>
          <a:p>
            <a:r>
              <a:rPr lang="en-US" dirty="0">
                <a:solidFill>
                  <a:schemeClr val="tx1"/>
                </a:solidFill>
              </a:rPr>
              <a:t>-link : </a:t>
            </a:r>
            <a:r>
              <a:rPr lang="en-US" dirty="0" err="1">
                <a:solidFill>
                  <a:schemeClr val="tx1"/>
                </a:solidFill>
              </a:rPr>
              <a:t>không</a:t>
            </a:r>
            <a:r>
              <a:rPr lang="en-US" dirty="0">
                <a:solidFill>
                  <a:schemeClr val="tx1"/>
                </a:solidFill>
              </a:rPr>
              <a:t> </a:t>
            </a:r>
            <a:r>
              <a:rPr lang="en-US" dirty="0" err="1">
                <a:solidFill>
                  <a:schemeClr val="tx1"/>
                </a:solidFill>
              </a:rPr>
              <a:t>tồn</a:t>
            </a:r>
            <a:r>
              <a:rPr lang="en-US" dirty="0">
                <a:solidFill>
                  <a:schemeClr val="tx1"/>
                </a:solidFill>
              </a:rPr>
              <a:t> </a:t>
            </a:r>
            <a:r>
              <a:rPr lang="en-US" dirty="0" err="1">
                <a:solidFill>
                  <a:schemeClr val="tx1"/>
                </a:solidFill>
              </a:rPr>
              <a:t>tại</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80</a:t>
            </a:fld>
            <a:endParaRPr lang="en-US"/>
          </a:p>
        </p:txBody>
      </p:sp>
    </p:spTree>
    <p:extLst>
      <p:ext uri="{BB962C8B-B14F-4D97-AF65-F5344CB8AC3E}">
        <p14:creationId xmlns:p14="http://schemas.microsoft.com/office/powerpoint/2010/main" val="4250889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344872" cy="5676900"/>
          </a:xfrm>
          <a:prstGeom prst="rect">
            <a:avLst/>
          </a:prstGeom>
        </p:spPr>
      </p:pic>
      <p:sp>
        <p:nvSpPr>
          <p:cNvPr id="8" name="TextBox 7"/>
          <p:cNvSpPr txBox="1"/>
          <p:nvPr/>
        </p:nvSpPr>
        <p:spPr>
          <a:xfrm>
            <a:off x="5172436" y="4576173"/>
            <a:ext cx="6781801"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4</a:t>
            </a:r>
          </a:p>
          <a:p>
            <a:pPr marL="342900" indent="-342900">
              <a:buAutoNum type="alphaLcPeriod"/>
            </a:pPr>
            <a:r>
              <a:rPr lang="en-US" dirty="0">
                <a:solidFill>
                  <a:schemeClr val="tx1"/>
                </a:solidFill>
              </a:rPr>
              <a:t>4 + </a:t>
            </a:r>
            <a:r>
              <a:rPr lang="en-US" dirty="0" err="1">
                <a:solidFill>
                  <a:schemeClr val="tx1"/>
                </a:solidFill>
              </a:rPr>
              <a:t>sizeof</a:t>
            </a:r>
            <a:r>
              <a:rPr lang="en-US" dirty="0">
                <a:solidFill>
                  <a:schemeClr val="tx1"/>
                </a:solidFill>
              </a:rPr>
              <a:t>(</a:t>
            </a:r>
            <a:r>
              <a:rPr lang="en-US" dirty="0" err="1">
                <a:solidFill>
                  <a:schemeClr val="tx1"/>
                </a:solidFill>
              </a:rPr>
              <a:t>int</a:t>
            </a:r>
            <a:r>
              <a:rPr lang="en-US" dirty="0">
                <a:solidFill>
                  <a:schemeClr val="tx1"/>
                </a:solidFill>
              </a:rPr>
              <a:t>)</a:t>
            </a:r>
          </a:p>
          <a:p>
            <a:pPr marL="342900" indent="-342900">
              <a:buAutoNum type="alphaLcPeriod"/>
            </a:pPr>
            <a:r>
              <a:rPr lang="en-US" dirty="0">
                <a:solidFill>
                  <a:schemeClr val="tx1"/>
                </a:solidFill>
              </a:rPr>
              <a:t>1</a:t>
            </a:r>
          </a:p>
          <a:p>
            <a:pPr marL="342900" indent="-342900">
              <a:buAutoNum type="alphaLcPeriod"/>
            </a:pPr>
            <a:r>
              <a:rPr lang="en-US" dirty="0">
                <a:solidFill>
                  <a:schemeClr val="tx1"/>
                </a:solidFill>
              </a:rPr>
              <a:t>0</a:t>
            </a: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81</a:t>
            </a:fld>
            <a:endParaRPr lang="en-US"/>
          </a:p>
        </p:txBody>
      </p:sp>
    </p:spTree>
    <p:extLst>
      <p:ext uri="{BB962C8B-B14F-4D97-AF65-F5344CB8AC3E}">
        <p14:creationId xmlns:p14="http://schemas.microsoft.com/office/powerpoint/2010/main" val="1112165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924536" y="2480673"/>
            <a:ext cx="6781801"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Trong</a:t>
            </a:r>
            <a:r>
              <a:rPr lang="en-US" dirty="0">
                <a:solidFill>
                  <a:schemeClr val="tx1"/>
                </a:solidFill>
              </a:rPr>
              <a:t> 1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 C++ </a:t>
            </a:r>
            <a:r>
              <a:rPr lang="en-US" dirty="0" err="1">
                <a:solidFill>
                  <a:schemeClr val="tx1"/>
                </a:solidFill>
              </a:rPr>
              <a:t>phải</a:t>
            </a:r>
            <a:r>
              <a:rPr lang="en-US" dirty="0">
                <a:solidFill>
                  <a:schemeClr val="tx1"/>
                </a:solidFill>
              </a:rPr>
              <a:t> có:</a:t>
            </a:r>
          </a:p>
          <a:p>
            <a:pPr marL="342900" indent="-342900">
              <a:buAutoNum type="alphaLcPeriod"/>
            </a:pPr>
            <a:r>
              <a:rPr lang="en-US" b="1" dirty="0" err="1">
                <a:solidFill>
                  <a:schemeClr val="tx1"/>
                </a:solidFill>
              </a:rPr>
              <a:t>Hàm</a:t>
            </a:r>
            <a:r>
              <a:rPr lang="en-US" b="1" dirty="0">
                <a:solidFill>
                  <a:schemeClr val="tx1"/>
                </a:solidFill>
              </a:rPr>
              <a:t> main</a:t>
            </a:r>
          </a:p>
          <a:p>
            <a:pPr marL="342900" indent="-342900">
              <a:buAutoNum type="alphaLcPeriod"/>
            </a:pPr>
            <a:r>
              <a:rPr lang="en-US" dirty="0" err="1">
                <a:solidFill>
                  <a:schemeClr val="tx1"/>
                </a:solidFill>
              </a:rPr>
              <a:t>Kiểu</a:t>
            </a:r>
            <a:r>
              <a:rPr lang="en-US" dirty="0">
                <a:solidFill>
                  <a:schemeClr val="tx1"/>
                </a:solidFill>
              </a:rPr>
              <a:t> </a:t>
            </a:r>
            <a:r>
              <a:rPr lang="en-US" dirty="0" err="1">
                <a:solidFill>
                  <a:schemeClr val="tx1"/>
                </a:solidFill>
              </a:rPr>
              <a:t>dư</a:t>
            </a:r>
            <a:r>
              <a:rPr lang="en-US" dirty="0">
                <a:solidFill>
                  <a:schemeClr val="tx1"/>
                </a:solidFill>
              </a:rPr>
              <a:t>̃ </a:t>
            </a:r>
            <a:r>
              <a:rPr lang="en-US" dirty="0" err="1">
                <a:solidFill>
                  <a:schemeClr val="tx1"/>
                </a:solidFill>
              </a:rPr>
              <a:t>liệu</a:t>
            </a:r>
            <a:r>
              <a:rPr lang="en-US" dirty="0">
                <a:solidFill>
                  <a:schemeClr val="tx1"/>
                </a:solidFill>
              </a:rPr>
              <a:t> </a:t>
            </a:r>
            <a:r>
              <a:rPr lang="en-US" dirty="0" err="1">
                <a:solidFill>
                  <a:schemeClr val="tx1"/>
                </a:solidFill>
              </a:rPr>
              <a:t>tra</a:t>
            </a:r>
            <a:r>
              <a:rPr lang="en-US" dirty="0">
                <a:solidFill>
                  <a:schemeClr val="tx1"/>
                </a:solidFill>
              </a:rPr>
              <a:t>̉ </a:t>
            </a:r>
            <a:r>
              <a:rPr lang="en-US" dirty="0" err="1">
                <a:solidFill>
                  <a:schemeClr val="tx1"/>
                </a:solidFill>
              </a:rPr>
              <a:t>vê</a:t>
            </a:r>
            <a:r>
              <a:rPr lang="en-US" dirty="0">
                <a:solidFill>
                  <a:schemeClr val="tx1"/>
                </a:solidFill>
              </a:rPr>
              <a:t>̀ </a:t>
            </a:r>
            <a:r>
              <a:rPr lang="en-US" dirty="0" err="1">
                <a:solidFill>
                  <a:schemeClr val="tx1"/>
                </a:solidFill>
              </a:rPr>
              <a:t>của</a:t>
            </a:r>
            <a:r>
              <a:rPr lang="en-US" dirty="0">
                <a:solidFill>
                  <a:schemeClr val="tx1"/>
                </a:solidFill>
              </a:rPr>
              <a:t> </a:t>
            </a:r>
            <a:r>
              <a:rPr lang="en-US" dirty="0" err="1">
                <a:solidFill>
                  <a:schemeClr val="tx1"/>
                </a:solidFill>
              </a:rPr>
              <a:t>hàm</a:t>
            </a:r>
            <a:r>
              <a:rPr lang="en-US" dirty="0">
                <a:solidFill>
                  <a:schemeClr val="tx1"/>
                </a:solidFill>
              </a:rPr>
              <a:t> main</a:t>
            </a:r>
          </a:p>
          <a:p>
            <a:pPr marL="342900" indent="-342900">
              <a:buAutoNum type="alphaLcPeriod"/>
            </a:pPr>
            <a:r>
              <a:rPr lang="en-US" dirty="0">
                <a:solidFill>
                  <a:schemeClr val="tx1"/>
                </a:solidFill>
              </a:rPr>
              <a:t>Marco #include</a:t>
            </a:r>
          </a:p>
          <a:p>
            <a:pPr marL="342900" indent="-342900">
              <a:buAutoNum type="alphaLcPeriod"/>
            </a:pPr>
            <a:r>
              <a:rPr lang="en-US" dirty="0" err="1">
                <a:solidFill>
                  <a:schemeClr val="tx1"/>
                </a:solidFill>
              </a:rPr>
              <a:t>Biến</a:t>
            </a:r>
            <a:r>
              <a:rPr lang="en-US" dirty="0">
                <a:solidFill>
                  <a:schemeClr val="tx1"/>
                </a:solidFill>
              </a:rPr>
              <a:t> </a:t>
            </a:r>
            <a:r>
              <a:rPr lang="en-US" dirty="0" err="1">
                <a:solidFill>
                  <a:schemeClr val="tx1"/>
                </a:solidFill>
              </a:rPr>
              <a:t>toàn</a:t>
            </a:r>
            <a:r>
              <a:rPr lang="en-US" dirty="0">
                <a:solidFill>
                  <a:schemeClr val="tx1"/>
                </a:solidFill>
              </a:rPr>
              <a:t> </a:t>
            </a:r>
            <a:r>
              <a:rPr lang="en-US" dirty="0" err="1">
                <a:solidFill>
                  <a:schemeClr val="tx1"/>
                </a:solidFill>
              </a:rPr>
              <a:t>cục</a:t>
            </a: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p>
        </p:txBody>
      </p:sp>
      <p:sp>
        <p:nvSpPr>
          <p:cNvPr id="4" name="Cross 3"/>
          <p:cNvSpPr/>
          <p:nvPr/>
        </p:nvSpPr>
        <p:spPr>
          <a:xfrm rot="2833040">
            <a:off x="9268741" y="3813227"/>
            <a:ext cx="483932" cy="456297"/>
          </a:xfrm>
          <a:prstGeom prst="plus">
            <a:avLst>
              <a:gd name="adj" fmla="val 41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82</a:t>
            </a:fld>
            <a:endParaRPr lang="en-US"/>
          </a:p>
        </p:txBody>
      </p:sp>
    </p:spTree>
    <p:extLst>
      <p:ext uri="{BB962C8B-B14F-4D97-AF65-F5344CB8AC3E}">
        <p14:creationId xmlns:p14="http://schemas.microsoft.com/office/powerpoint/2010/main" val="1649012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1518900" cy="5214636"/>
          </a:xfrm>
          <a:prstGeom prst="rect">
            <a:avLst/>
          </a:prstGeom>
        </p:spPr>
      </p:pic>
      <p:sp>
        <p:nvSpPr>
          <p:cNvPr id="8" name="TextBox 7"/>
          <p:cNvSpPr txBox="1"/>
          <p:nvPr/>
        </p:nvSpPr>
        <p:spPr>
          <a:xfrm>
            <a:off x="5235936" y="4182473"/>
            <a:ext cx="6781801"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err="1">
                <a:solidFill>
                  <a:schemeClr val="tx1"/>
                </a:solidFill>
              </a:rPr>
              <a:t>Biên</a:t>
            </a:r>
            <a:r>
              <a:rPr lang="en-US" b="1" dirty="0">
                <a:solidFill>
                  <a:schemeClr val="tx1"/>
                </a:solidFill>
              </a:rPr>
              <a:t> </a:t>
            </a:r>
            <a:r>
              <a:rPr lang="en-US" b="1" dirty="0" err="1">
                <a:solidFill>
                  <a:schemeClr val="tx1"/>
                </a:solidFill>
              </a:rPr>
              <a:t>dịch</a:t>
            </a:r>
            <a:r>
              <a:rPr lang="en-US" b="1" dirty="0">
                <a:solidFill>
                  <a:schemeClr val="tx1"/>
                </a:solidFill>
              </a:rPr>
              <a:t> </a:t>
            </a:r>
            <a:r>
              <a:rPr lang="en-US" b="1" dirty="0" err="1">
                <a:solidFill>
                  <a:schemeClr val="tx1"/>
                </a:solidFill>
              </a:rPr>
              <a:t>lỗi</a:t>
            </a:r>
            <a:endParaRPr lang="en-US" b="1" dirty="0">
              <a:solidFill>
                <a:schemeClr val="tx1"/>
              </a:solidFill>
            </a:endParaRPr>
          </a:p>
          <a:p>
            <a:pPr marL="342900" indent="-342900">
              <a:buAutoNum type="alphaLcPeriod"/>
            </a:pPr>
            <a:r>
              <a:rPr lang="en-US" dirty="0" err="1">
                <a:solidFill>
                  <a:schemeClr val="tx1"/>
                </a:solidFill>
              </a:rPr>
              <a:t>Phu</a:t>
            </a:r>
            <a:r>
              <a:rPr lang="en-US" dirty="0">
                <a:solidFill>
                  <a:schemeClr val="tx1"/>
                </a:solidFill>
              </a:rPr>
              <a:t>̣ </a:t>
            </a:r>
            <a:r>
              <a:rPr lang="en-US" dirty="0" err="1">
                <a:solidFill>
                  <a:schemeClr val="tx1"/>
                </a:solidFill>
              </a:rPr>
              <a:t>thuộc</a:t>
            </a:r>
            <a:r>
              <a:rPr lang="en-US" dirty="0">
                <a:solidFill>
                  <a:schemeClr val="tx1"/>
                </a:solidFill>
              </a:rPr>
              <a:t> </a:t>
            </a:r>
            <a:r>
              <a:rPr lang="en-US" dirty="0" err="1">
                <a:solidFill>
                  <a:schemeClr val="tx1"/>
                </a:solidFill>
              </a:rPr>
              <a:t>trình</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endParaRPr lang="en-US" dirty="0">
              <a:solidFill>
                <a:schemeClr val="tx1"/>
              </a:solidFill>
            </a:endParaRPr>
          </a:p>
          <a:p>
            <a:pPr marL="342900" indent="-342900">
              <a:buAutoNum type="alphaLcPeriod"/>
            </a:pPr>
            <a:r>
              <a:rPr lang="en-US" dirty="0">
                <a:solidFill>
                  <a:schemeClr val="tx1"/>
                </a:solidFill>
              </a:rPr>
              <a:t>15 15</a:t>
            </a:r>
          </a:p>
          <a:p>
            <a:pPr marL="342900" indent="-342900">
              <a:buAutoNum type="alphaLcPeriod"/>
            </a:pPr>
            <a:r>
              <a:rPr lang="en-US" dirty="0">
                <a:solidFill>
                  <a:schemeClr val="tx1"/>
                </a:solidFill>
              </a:rPr>
              <a:t>16 16</a:t>
            </a: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lấy</a:t>
            </a:r>
            <a:r>
              <a:rPr lang="en-US" dirty="0">
                <a:solidFill>
                  <a:schemeClr val="tx1"/>
                </a:solidFill>
              </a:rPr>
              <a:t> </a:t>
            </a:r>
            <a:r>
              <a:rPr lang="en-US" dirty="0" err="1">
                <a:solidFill>
                  <a:schemeClr val="tx1"/>
                </a:solidFill>
              </a:rPr>
              <a:t>gia</a:t>
            </a:r>
            <a:r>
              <a:rPr lang="en-US" dirty="0">
                <a:solidFill>
                  <a:schemeClr val="tx1"/>
                </a:solidFill>
              </a:rPr>
              <a:t>́ trị </a:t>
            </a:r>
            <a:r>
              <a:rPr lang="en-US" dirty="0" err="1">
                <a:solidFill>
                  <a:schemeClr val="tx1"/>
                </a:solidFill>
              </a:rPr>
              <a:t>tư</a:t>
            </a:r>
            <a:r>
              <a:rPr lang="en-US" dirty="0">
                <a:solidFill>
                  <a:schemeClr val="tx1"/>
                </a:solidFill>
              </a:rPr>
              <a:t>̀ con </a:t>
            </a:r>
            <a:r>
              <a:rPr lang="en-US" dirty="0" err="1">
                <a:solidFill>
                  <a:schemeClr val="tx1"/>
                </a:solidFill>
              </a:rPr>
              <a:t>tro</a:t>
            </a:r>
            <a:r>
              <a:rPr lang="en-US" dirty="0">
                <a:solidFill>
                  <a:schemeClr val="tx1"/>
                </a:solidFill>
              </a:rPr>
              <a:t>̉ void mà </a:t>
            </a:r>
            <a:r>
              <a:rPr lang="en-US" dirty="0" err="1">
                <a:solidFill>
                  <a:schemeClr val="tx1"/>
                </a:solidFill>
              </a:rPr>
              <a:t>không</a:t>
            </a:r>
            <a:r>
              <a:rPr lang="en-US" dirty="0">
                <a:solidFill>
                  <a:schemeClr val="tx1"/>
                </a:solidFill>
              </a:rPr>
              <a:t> </a:t>
            </a:r>
            <a:r>
              <a:rPr lang="en-US" dirty="0" err="1">
                <a:solidFill>
                  <a:schemeClr val="tx1"/>
                </a:solidFill>
              </a:rPr>
              <a:t>ép</a:t>
            </a:r>
            <a:r>
              <a:rPr lang="en-US" dirty="0">
                <a:solidFill>
                  <a:schemeClr val="tx1"/>
                </a:solidFill>
              </a:rPr>
              <a:t> </a:t>
            </a:r>
            <a:r>
              <a:rPr lang="en-US" dirty="0" err="1">
                <a:solidFill>
                  <a:schemeClr val="tx1"/>
                </a:solidFill>
              </a:rPr>
              <a:t>kiểu</a:t>
            </a:r>
            <a:endParaRPr lang="en-US" dirty="0">
              <a:solidFill>
                <a:schemeClr val="tx1"/>
              </a:solidFill>
            </a:endParaRPr>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83</a:t>
            </a:fld>
            <a:endParaRPr lang="en-US"/>
          </a:p>
        </p:txBody>
      </p:sp>
    </p:spTree>
    <p:extLst>
      <p:ext uri="{BB962C8B-B14F-4D97-AF65-F5344CB8AC3E}">
        <p14:creationId xmlns:p14="http://schemas.microsoft.com/office/powerpoint/2010/main" val="1985413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1779361" cy="5936799"/>
          </a:xfrm>
          <a:prstGeom prst="rect">
            <a:avLst/>
          </a:prstGeom>
        </p:spPr>
      </p:pic>
      <p:sp>
        <p:nvSpPr>
          <p:cNvPr id="8" name="TextBox 7"/>
          <p:cNvSpPr txBox="1"/>
          <p:nvPr/>
        </p:nvSpPr>
        <p:spPr>
          <a:xfrm>
            <a:off x="5235936" y="4182473"/>
            <a:ext cx="6781801"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1900</a:t>
            </a:r>
          </a:p>
          <a:p>
            <a:pPr marL="342900" indent="-342900">
              <a:buAutoNum type="alphaLcPeriod"/>
            </a:pPr>
            <a:r>
              <a:rPr lang="en-US" dirty="0">
                <a:solidFill>
                  <a:schemeClr val="tx1"/>
                </a:solidFill>
              </a:rPr>
              <a:t>2000</a:t>
            </a:r>
          </a:p>
          <a:p>
            <a:pPr marL="342900" indent="-342900">
              <a:buAutoNum type="alphaLcPeriod"/>
            </a:pPr>
            <a:r>
              <a:rPr lang="en-US" dirty="0">
                <a:solidFill>
                  <a:schemeClr val="tx1"/>
                </a:solidFill>
              </a:rPr>
              <a:t>2020</a:t>
            </a:r>
          </a:p>
          <a:p>
            <a:pPr marL="342900" indent="-342900">
              <a:buAutoNum type="alphaLcPeriod"/>
            </a:pPr>
            <a:r>
              <a:rPr lang="en-US" dirty="0">
                <a:solidFill>
                  <a:schemeClr val="tx1"/>
                </a:solidFill>
              </a:rPr>
              <a:t>1800</a:t>
            </a: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84</a:t>
            </a:fld>
            <a:endParaRPr lang="en-US"/>
          </a:p>
        </p:txBody>
      </p:sp>
    </p:spTree>
    <p:extLst>
      <p:ext uri="{BB962C8B-B14F-4D97-AF65-F5344CB8AC3E}">
        <p14:creationId xmlns:p14="http://schemas.microsoft.com/office/powerpoint/2010/main" val="380486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88063" y="2565384"/>
            <a:ext cx="3203937"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Câu</a:t>
            </a:r>
            <a:r>
              <a:rPr lang="en-US" dirty="0">
                <a:solidFill>
                  <a:schemeClr val="tx1"/>
                </a:solidFill>
              </a:rPr>
              <a:t> </a:t>
            </a:r>
            <a:r>
              <a:rPr lang="en-US" dirty="0" err="1">
                <a:solidFill>
                  <a:schemeClr val="tx1"/>
                </a:solidFill>
              </a:rPr>
              <a:t>lệnh</a:t>
            </a:r>
            <a:r>
              <a:rPr lang="en-US" dirty="0">
                <a:solidFill>
                  <a:schemeClr val="tx1"/>
                </a:solidFill>
              </a:rPr>
              <a:t> </a:t>
            </a:r>
            <a:r>
              <a:rPr lang="en-US" dirty="0" err="1">
                <a:solidFill>
                  <a:schemeClr val="tx1"/>
                </a:solidFill>
              </a:rPr>
              <a:t>nào</a:t>
            </a:r>
            <a:r>
              <a:rPr lang="en-US" dirty="0">
                <a:solidFill>
                  <a:schemeClr val="tx1"/>
                </a:solidFill>
              </a:rPr>
              <a:t> </a:t>
            </a:r>
            <a:r>
              <a:rPr lang="en-US" dirty="0" err="1">
                <a:solidFill>
                  <a:schemeClr val="tx1"/>
                </a:solidFill>
              </a:rPr>
              <a:t>thực</a:t>
            </a:r>
            <a:r>
              <a:rPr lang="en-US" dirty="0">
                <a:solidFill>
                  <a:schemeClr val="tx1"/>
                </a:solidFill>
              </a:rPr>
              <a:t> </a:t>
            </a:r>
            <a:r>
              <a:rPr lang="en-US" dirty="0" err="1">
                <a:solidFill>
                  <a:schemeClr val="tx1"/>
                </a:solidFill>
              </a:rPr>
              <a:t>thi</a:t>
            </a:r>
            <a:r>
              <a:rPr lang="en-US" dirty="0">
                <a:solidFill>
                  <a:schemeClr val="tx1"/>
                </a:solidFill>
              </a:rPr>
              <a:t> file </a:t>
            </a:r>
            <a:r>
              <a:rPr lang="en-US" dirty="0" err="1">
                <a:solidFill>
                  <a:schemeClr val="tx1"/>
                </a:solidFill>
              </a:rPr>
              <a:t>a.out</a:t>
            </a:r>
            <a:r>
              <a:rPr lang="en-US" dirty="0">
                <a:solidFill>
                  <a:schemeClr val="tx1"/>
                </a:solidFill>
              </a:rPr>
              <a:t>:</a:t>
            </a:r>
          </a:p>
          <a:p>
            <a:pPr marL="342900" indent="-342900">
              <a:buAutoNum type="alphaLcPeriod"/>
            </a:pPr>
            <a:r>
              <a:rPr lang="en-US" b="1" dirty="0" err="1">
                <a:solidFill>
                  <a:schemeClr val="tx1"/>
                </a:solidFill>
              </a:rPr>
              <a:t>gcc</a:t>
            </a:r>
            <a:r>
              <a:rPr lang="en-US" b="1" dirty="0">
                <a:solidFill>
                  <a:schemeClr val="tx1"/>
                </a:solidFill>
              </a:rPr>
              <a:t> </a:t>
            </a:r>
            <a:r>
              <a:rPr lang="en-US" b="1" dirty="0" err="1">
                <a:solidFill>
                  <a:schemeClr val="tx1"/>
                </a:solidFill>
              </a:rPr>
              <a:t>sand.c</a:t>
            </a:r>
            <a:endParaRPr lang="en-US" b="1"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gcc</a:t>
            </a:r>
            <a:r>
              <a:rPr lang="en-US" dirty="0">
                <a:solidFill>
                  <a:schemeClr val="tx1"/>
                </a:solidFill>
              </a:rPr>
              <a:t> –o </a:t>
            </a:r>
            <a:r>
              <a:rPr lang="en-US" dirty="0" err="1">
                <a:solidFill>
                  <a:schemeClr val="tx1"/>
                </a:solidFill>
              </a:rPr>
              <a:t>sand.c</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gcc</a:t>
            </a:r>
            <a:r>
              <a:rPr lang="en-US" dirty="0">
                <a:solidFill>
                  <a:schemeClr val="tx1"/>
                </a:solidFill>
              </a:rPr>
              <a:t> –o </a:t>
            </a:r>
            <a:r>
              <a:rPr lang="en-US" dirty="0" err="1">
                <a:solidFill>
                  <a:schemeClr val="tx1"/>
                </a:solidFill>
              </a:rPr>
              <a:t>a.out</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gcc</a:t>
            </a:r>
            <a:r>
              <a:rPr lang="en-US" dirty="0">
                <a:solidFill>
                  <a:schemeClr val="tx1"/>
                </a:solidFill>
              </a:rPr>
              <a:t> </a:t>
            </a:r>
            <a:r>
              <a:rPr lang="en-US" dirty="0" err="1">
                <a:solidFill>
                  <a:schemeClr val="tx1"/>
                </a:solidFill>
              </a:rPr>
              <a:t>a.out</a:t>
            </a: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p>
        </p:txBody>
      </p:sp>
      <p:pic>
        <p:nvPicPr>
          <p:cNvPr id="2" name="Picture 1"/>
          <p:cNvPicPr>
            <a:picLocks noChangeAspect="1"/>
          </p:cNvPicPr>
          <p:nvPr/>
        </p:nvPicPr>
        <p:blipFill>
          <a:blip r:embed="rId2"/>
          <a:stretch>
            <a:fillRect/>
          </a:stretch>
        </p:blipFill>
        <p:spPr>
          <a:xfrm>
            <a:off x="236281" y="1190471"/>
            <a:ext cx="6489475" cy="3876829"/>
          </a:xfrm>
          <a:prstGeom prst="rect">
            <a:avLst/>
          </a:prstGeom>
        </p:spPr>
      </p:pic>
      <p:cxnSp>
        <p:nvCxnSpPr>
          <p:cNvPr id="5" name="Straight Arrow Connector 4"/>
          <p:cNvCxnSpPr/>
          <p:nvPr/>
        </p:nvCxnSpPr>
        <p:spPr>
          <a:xfrm flipH="1" flipV="1">
            <a:off x="6725756" y="1824785"/>
            <a:ext cx="2262308" cy="113665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725756" y="2565384"/>
            <a:ext cx="2262308" cy="6738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725755" y="3277105"/>
            <a:ext cx="2262308" cy="30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725755" y="3896740"/>
            <a:ext cx="2262308" cy="2754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85</a:t>
            </a:fld>
            <a:endParaRPr lang="en-US"/>
          </a:p>
        </p:txBody>
      </p:sp>
    </p:spTree>
    <p:extLst>
      <p:ext uri="{BB962C8B-B14F-4D97-AF65-F5344CB8AC3E}">
        <p14:creationId xmlns:p14="http://schemas.microsoft.com/office/powerpoint/2010/main" val="234265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0611854" cy="5600700"/>
          </a:xfrm>
          <a:prstGeom prst="rect">
            <a:avLst/>
          </a:prstGeom>
        </p:spPr>
      </p:pic>
      <p:sp>
        <p:nvSpPr>
          <p:cNvPr id="8" name="TextBox 7"/>
          <p:cNvSpPr txBox="1"/>
          <p:nvPr/>
        </p:nvSpPr>
        <p:spPr>
          <a:xfrm>
            <a:off x="6892563" y="4976658"/>
            <a:ext cx="503273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40</a:t>
            </a:r>
          </a:p>
          <a:p>
            <a:pPr marL="342900" indent="-342900">
              <a:buAutoNum type="alphaLcPeriod"/>
            </a:pPr>
            <a:r>
              <a:rPr lang="en-US" dirty="0">
                <a:solidFill>
                  <a:schemeClr val="tx1"/>
                </a:solidFill>
              </a:rPr>
              <a:t> 30</a:t>
            </a:r>
          </a:p>
          <a:p>
            <a:pPr marL="342900" indent="-342900">
              <a:buAutoNum type="alphaLcPeriod"/>
            </a:pPr>
            <a:r>
              <a:rPr lang="en-US" dirty="0">
                <a:solidFill>
                  <a:schemeClr val="tx1"/>
                </a:solidFill>
              </a:rPr>
              <a:t> 20</a:t>
            </a:r>
          </a:p>
          <a:p>
            <a:pPr marL="342900" indent="-342900">
              <a:buAutoNum type="alphaLcPeriod"/>
            </a:pPr>
            <a:r>
              <a:rPr lang="en-US" dirty="0">
                <a:solidFill>
                  <a:schemeClr val="tx1"/>
                </a:solidFill>
              </a:rPr>
              <a:t> 50</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86</a:t>
            </a:fld>
            <a:endParaRPr lang="en-US"/>
          </a:p>
        </p:txBody>
      </p:sp>
    </p:spTree>
    <p:extLst>
      <p:ext uri="{BB962C8B-B14F-4D97-AF65-F5344CB8AC3E}">
        <p14:creationId xmlns:p14="http://schemas.microsoft.com/office/powerpoint/2010/main" val="916705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607800" cy="5842957"/>
          </a:xfrm>
          <a:prstGeom prst="rect">
            <a:avLst/>
          </a:prstGeom>
        </p:spPr>
      </p:pic>
      <p:sp>
        <p:nvSpPr>
          <p:cNvPr id="8" name="TextBox 7"/>
          <p:cNvSpPr txBox="1"/>
          <p:nvPr/>
        </p:nvSpPr>
        <p:spPr>
          <a:xfrm>
            <a:off x="6917963" y="4925858"/>
            <a:ext cx="503273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-2 3 1 1</a:t>
            </a:r>
          </a:p>
          <a:p>
            <a:pPr marL="342900" indent="-342900">
              <a:buAutoNum type="alphaLcPeriod"/>
            </a:pPr>
            <a:r>
              <a:rPr lang="en-US" dirty="0">
                <a:solidFill>
                  <a:schemeClr val="tx1"/>
                </a:solidFill>
              </a:rPr>
              <a:t> 3 3 1 2</a:t>
            </a:r>
          </a:p>
          <a:p>
            <a:pPr marL="342900" indent="-342900">
              <a:buAutoNum type="alphaLcPeriod"/>
            </a:pPr>
            <a:r>
              <a:rPr lang="en-US" dirty="0">
                <a:solidFill>
                  <a:schemeClr val="tx1"/>
                </a:solidFill>
              </a:rPr>
              <a:t> -2 3 1 0</a:t>
            </a:r>
          </a:p>
          <a:p>
            <a:pPr marL="342900" indent="-342900">
              <a:buAutoNum type="alphaLcPeriod"/>
            </a:pPr>
            <a:r>
              <a:rPr lang="en-US" dirty="0">
                <a:solidFill>
                  <a:schemeClr val="tx1"/>
                </a:solidFill>
              </a:rPr>
              <a:t> 1 2 3 1</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87</a:t>
            </a:fld>
            <a:endParaRPr lang="en-US"/>
          </a:p>
        </p:txBody>
      </p:sp>
    </p:spTree>
    <p:extLst>
      <p:ext uri="{BB962C8B-B14F-4D97-AF65-F5344CB8AC3E}">
        <p14:creationId xmlns:p14="http://schemas.microsoft.com/office/powerpoint/2010/main" val="314163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436100" cy="6899097"/>
          </a:xfrm>
          <a:prstGeom prst="rect">
            <a:avLst/>
          </a:prstGeom>
        </p:spPr>
      </p:pic>
      <p:sp>
        <p:nvSpPr>
          <p:cNvPr id="8" name="TextBox 7"/>
          <p:cNvSpPr txBox="1"/>
          <p:nvPr/>
        </p:nvSpPr>
        <p:spPr>
          <a:xfrm>
            <a:off x="6818131" y="4849658"/>
            <a:ext cx="503273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4</a:t>
            </a:r>
          </a:p>
          <a:p>
            <a:pPr marL="342900" indent="-342900">
              <a:buAutoNum type="alphaLcPeriod"/>
            </a:pPr>
            <a:r>
              <a:rPr lang="en-US" dirty="0">
                <a:solidFill>
                  <a:schemeClr val="tx1"/>
                </a:solidFill>
              </a:rPr>
              <a:t> 5</a:t>
            </a:r>
          </a:p>
          <a:p>
            <a:pPr marL="342900" indent="-342900">
              <a:buAutoNum type="alphaLcPeriod"/>
            </a:pPr>
            <a:r>
              <a:rPr lang="en-US" dirty="0">
                <a:solidFill>
                  <a:schemeClr val="tx1"/>
                </a:solidFill>
              </a:rPr>
              <a:t> 6</a:t>
            </a:r>
          </a:p>
          <a:p>
            <a:pPr marL="342900" indent="-342900">
              <a:buAutoNum type="alphaLcPeriod"/>
            </a:pPr>
            <a:r>
              <a:rPr lang="en-US" dirty="0">
                <a:solidFill>
                  <a:schemeClr val="tx1"/>
                </a:solidFill>
              </a:rPr>
              <a:t> 3</a:t>
            </a: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88</a:t>
            </a:fld>
            <a:endParaRPr lang="en-US"/>
          </a:p>
        </p:txBody>
      </p:sp>
    </p:spTree>
    <p:extLst>
      <p:ext uri="{BB962C8B-B14F-4D97-AF65-F5344CB8AC3E}">
        <p14:creationId xmlns:p14="http://schemas.microsoft.com/office/powerpoint/2010/main" val="2752283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1637075" cy="4991100"/>
          </a:xfrm>
          <a:prstGeom prst="rect">
            <a:avLst/>
          </a:prstGeom>
        </p:spPr>
      </p:pic>
      <p:sp>
        <p:nvSpPr>
          <p:cNvPr id="8" name="TextBox 7"/>
          <p:cNvSpPr txBox="1"/>
          <p:nvPr/>
        </p:nvSpPr>
        <p:spPr>
          <a:xfrm>
            <a:off x="6604337" y="4633758"/>
            <a:ext cx="503273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a:t>
            </a:r>
            <a:r>
              <a:rPr lang="en-US" b="1" dirty="0" err="1">
                <a:solidFill>
                  <a:schemeClr val="tx1"/>
                </a:solidFill>
              </a:rPr>
              <a:t>Lỗi</a:t>
            </a:r>
            <a:r>
              <a:rPr lang="en-US" b="1" dirty="0">
                <a:solidFill>
                  <a:schemeClr val="tx1"/>
                </a:solidFill>
              </a:rPr>
              <a:t> </a:t>
            </a:r>
            <a:r>
              <a:rPr lang="en-US" b="1" dirty="0" err="1">
                <a:solidFill>
                  <a:schemeClr val="tx1"/>
                </a:solidFill>
              </a:rPr>
              <a:t>biên</a:t>
            </a:r>
            <a:r>
              <a:rPr lang="en-US" b="1" dirty="0">
                <a:solidFill>
                  <a:schemeClr val="tx1"/>
                </a:solidFill>
              </a:rPr>
              <a:t> </a:t>
            </a:r>
            <a:r>
              <a:rPr lang="en-US" b="1" dirty="0" err="1">
                <a:solidFill>
                  <a:schemeClr val="tx1"/>
                </a:solidFill>
              </a:rPr>
              <a:t>dịch</a:t>
            </a:r>
            <a:endParaRPr lang="en-US" b="1" dirty="0">
              <a:solidFill>
                <a:schemeClr val="tx1"/>
              </a:solidFill>
            </a:endParaRPr>
          </a:p>
          <a:p>
            <a:pPr marL="342900" indent="-342900">
              <a:buAutoNum type="alphaLcPeriod"/>
            </a:pPr>
            <a:r>
              <a:rPr lang="en-US" dirty="0">
                <a:solidFill>
                  <a:schemeClr val="tx1"/>
                </a:solidFill>
              </a:rPr>
              <a:t> Segment fault</a:t>
            </a:r>
          </a:p>
          <a:p>
            <a:pPr marL="342900" indent="-342900">
              <a:buAutoNum type="alphaLcPeriod"/>
            </a:pPr>
            <a:r>
              <a:rPr lang="en-US" dirty="0">
                <a:solidFill>
                  <a:schemeClr val="tx1"/>
                </a:solidFill>
              </a:rPr>
              <a:t> 4</a:t>
            </a:r>
          </a:p>
          <a:p>
            <a:pPr marL="342900" indent="-342900">
              <a:buAutoNum type="alphaLcPeriod"/>
            </a:pPr>
            <a:r>
              <a:rPr lang="en-US" dirty="0">
                <a:solidFill>
                  <a:schemeClr val="tx1"/>
                </a:solidFill>
              </a:rPr>
              <a:t> 8</a:t>
            </a:r>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89</a:t>
            </a:fld>
            <a:endParaRPr lang="en-US"/>
          </a:p>
        </p:txBody>
      </p:sp>
    </p:spTree>
    <p:extLst>
      <p:ext uri="{BB962C8B-B14F-4D97-AF65-F5344CB8AC3E}">
        <p14:creationId xmlns:p14="http://schemas.microsoft.com/office/powerpoint/2010/main" val="121309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a:solidFill>
                  <a:schemeClr val="bg1"/>
                </a:solidFill>
                <a:latin typeface="Bebas Neue"/>
                <a:ea typeface="+mn-lt"/>
                <a:cs typeface="+mn-lt"/>
                <a:sym typeface="Bebas Neue"/>
              </a:rPr>
              <a:t>Variable &amp; operator</a:t>
            </a:r>
            <a:r>
              <a:rPr lang="en-US" sz="4400" b="1">
                <a:solidFill>
                  <a:schemeClr val="bg1"/>
                </a:solidFill>
                <a:latin typeface="Bebas Neue"/>
                <a:sym typeface="Bebas Neue"/>
              </a:rPr>
              <a:t> : prefix combine with postfix</a:t>
            </a:r>
            <a:endParaRPr lang="en-US" sz="1200">
              <a:solidFill>
                <a:schemeClr val="bg1"/>
              </a:solidFill>
              <a:cs typeface="Arial"/>
            </a:endParaRPr>
          </a:p>
        </p:txBody>
      </p:sp>
      <p:sp>
        <p:nvSpPr>
          <p:cNvPr id="3" name="Hộp Văn bản 2">
            <a:extLst>
              <a:ext uri="{FF2B5EF4-FFF2-40B4-BE49-F238E27FC236}">
                <a16:creationId xmlns:a16="http://schemas.microsoft.com/office/drawing/2014/main" id="{0482E78F-9562-F918-CD8A-F0F84BFF7177}"/>
              </a:ext>
            </a:extLst>
          </p:cNvPr>
          <p:cNvSpPr txBox="1"/>
          <p:nvPr/>
        </p:nvSpPr>
        <p:spPr>
          <a:xfrm>
            <a:off x="-718" y="927773"/>
            <a:ext cx="12192000" cy="4832092"/>
          </a:xfrm>
          <a:prstGeom prst="rect">
            <a:avLst/>
          </a:prstGeom>
          <a:noFill/>
        </p:spPr>
        <p:txBody>
          <a:bodyPr wrap="square" lIns="91440" tIns="45720" rIns="91440" bIns="45720" rtlCol="0" anchor="t">
            <a:spAutoFit/>
          </a:bodyPr>
          <a:lstStyle/>
          <a:p>
            <a:r>
              <a:rPr lang="en-US" sz="2800">
                <a:latin typeface="Calibri"/>
                <a:cs typeface="Calibri"/>
              </a:rPr>
              <a:t>() : Ordering from right to left</a:t>
            </a:r>
          </a:p>
          <a:p>
            <a:endParaRPr lang="en-US" sz="2800" b="1">
              <a:latin typeface="Calibri"/>
              <a:cs typeface="Calibri"/>
            </a:endParaRPr>
          </a:p>
          <a:p>
            <a:endParaRPr lang="en-US" sz="2800" b="1">
              <a:latin typeface="Calibri"/>
              <a:cs typeface="Calibri"/>
            </a:endParaRPr>
          </a:p>
          <a:p>
            <a:endParaRPr lang="en-US" sz="2800" b="1">
              <a:latin typeface="Calibri"/>
              <a:cs typeface="Calibri"/>
            </a:endParaRPr>
          </a:p>
          <a:p>
            <a:endParaRPr lang="en-US" sz="2800" b="1">
              <a:latin typeface="Calibri"/>
              <a:cs typeface="Calibri"/>
            </a:endParaRPr>
          </a:p>
          <a:p>
            <a:r>
              <a:rPr lang="en-US" sz="2800" b="1">
                <a:latin typeface="Calibri"/>
                <a:cs typeface="Calibri"/>
              </a:rPr>
              <a:t>							--a </a:t>
            </a:r>
            <a:r>
              <a:rPr lang="en-US" sz="2800">
                <a:latin typeface="Calibri"/>
                <a:cs typeface="Calibri"/>
              </a:rPr>
              <a:t>: a = 4 but not return value here</a:t>
            </a:r>
          </a:p>
          <a:p>
            <a:r>
              <a:rPr lang="en-US" sz="2800">
                <a:latin typeface="Calibri"/>
                <a:cs typeface="Calibri"/>
              </a:rPr>
              <a:t>						</a:t>
            </a:r>
            <a:r>
              <a:rPr lang="en-US" sz="2800" b="1">
                <a:latin typeface="Calibri"/>
                <a:cs typeface="Calibri"/>
              </a:rPr>
              <a:t>a-- </a:t>
            </a:r>
            <a:r>
              <a:rPr lang="en-US" sz="2800">
                <a:latin typeface="Calibri"/>
                <a:cs typeface="Calibri"/>
              </a:rPr>
              <a:t>: a = 3 and return a = 4</a:t>
            </a:r>
          </a:p>
          <a:p>
            <a:r>
              <a:rPr lang="en-US" sz="2800">
                <a:latin typeface="Calibri"/>
                <a:cs typeface="Calibri"/>
              </a:rPr>
              <a:t>					</a:t>
            </a:r>
            <a:r>
              <a:rPr lang="en-US" sz="2800" b="1">
                <a:latin typeface="Calibri"/>
                <a:cs typeface="Calibri"/>
              </a:rPr>
              <a:t>a</a:t>
            </a:r>
            <a:r>
              <a:rPr lang="en-US" sz="2800">
                <a:latin typeface="Calibri"/>
                <a:cs typeface="Calibri"/>
              </a:rPr>
              <a:t> : a = 3 but not return value here</a:t>
            </a:r>
          </a:p>
          <a:p>
            <a:r>
              <a:rPr lang="en-US" sz="2800">
                <a:latin typeface="Calibri"/>
                <a:cs typeface="Calibri"/>
              </a:rPr>
              <a:t>				</a:t>
            </a:r>
            <a:r>
              <a:rPr lang="en-US" sz="2800" b="1">
                <a:latin typeface="Calibri"/>
                <a:cs typeface="Calibri"/>
              </a:rPr>
              <a:t>a++ </a:t>
            </a:r>
            <a:r>
              <a:rPr lang="en-US" sz="2800">
                <a:latin typeface="Calibri"/>
                <a:cs typeface="Calibri"/>
              </a:rPr>
              <a:t>: a = 4 and return a = 3</a:t>
            </a:r>
          </a:p>
          <a:p>
            <a:r>
              <a:rPr lang="en-US" sz="2800" b="1">
                <a:latin typeface="Calibri"/>
                <a:cs typeface="Calibri"/>
              </a:rPr>
              <a:t>			++a </a:t>
            </a:r>
            <a:r>
              <a:rPr lang="en-US" sz="2800">
                <a:latin typeface="Calibri"/>
                <a:cs typeface="Calibri"/>
              </a:rPr>
              <a:t>: a = 5 but not return value here</a:t>
            </a:r>
          </a:p>
          <a:p>
            <a:r>
              <a:rPr lang="en-US" sz="2800">
                <a:latin typeface="Calibri"/>
                <a:cs typeface="Calibri"/>
              </a:rPr>
              <a:t>		</a:t>
            </a:r>
            <a:r>
              <a:rPr lang="en-US" sz="2800" b="1">
                <a:latin typeface="Calibri"/>
                <a:cs typeface="Calibri"/>
              </a:rPr>
              <a:t>Next:</a:t>
            </a:r>
            <a:r>
              <a:rPr lang="en-US" sz="2800">
                <a:latin typeface="Calibri"/>
                <a:cs typeface="Calibri"/>
              </a:rPr>
              <a:t> return value to </a:t>
            </a:r>
            <a:r>
              <a:rPr lang="en-US" sz="2800" b="1">
                <a:latin typeface="Calibri"/>
                <a:cs typeface="Calibri"/>
              </a:rPr>
              <a:t>--a = a = ++a = 5</a:t>
            </a:r>
          </a:p>
        </p:txBody>
      </p:sp>
      <p:pic>
        <p:nvPicPr>
          <p:cNvPr id="5" name="Hình ảnh 4">
            <a:extLst>
              <a:ext uri="{FF2B5EF4-FFF2-40B4-BE49-F238E27FC236}">
                <a16:creationId xmlns:a16="http://schemas.microsoft.com/office/drawing/2014/main" id="{26607C9F-93FC-A88B-DFF6-5A084762AB63}"/>
              </a:ext>
            </a:extLst>
          </p:cNvPr>
          <p:cNvPicPr>
            <a:picLocks noChangeAspect="1"/>
          </p:cNvPicPr>
          <p:nvPr/>
        </p:nvPicPr>
        <p:blipFill>
          <a:blip r:embed="rId3"/>
          <a:stretch>
            <a:fillRect/>
          </a:stretch>
        </p:blipFill>
        <p:spPr>
          <a:xfrm>
            <a:off x="176980" y="1606547"/>
            <a:ext cx="7842767" cy="954107"/>
          </a:xfrm>
          <a:prstGeom prst="rect">
            <a:avLst/>
          </a:prstGeom>
        </p:spPr>
      </p:pic>
      <p:pic>
        <p:nvPicPr>
          <p:cNvPr id="8" name="Hình ảnh 7">
            <a:extLst>
              <a:ext uri="{FF2B5EF4-FFF2-40B4-BE49-F238E27FC236}">
                <a16:creationId xmlns:a16="http://schemas.microsoft.com/office/drawing/2014/main" id="{4B8E79E3-2238-AA66-5055-8C7F8252F2B4}"/>
              </a:ext>
            </a:extLst>
          </p:cNvPr>
          <p:cNvPicPr>
            <a:picLocks noChangeAspect="1"/>
          </p:cNvPicPr>
          <p:nvPr/>
        </p:nvPicPr>
        <p:blipFill>
          <a:blip r:embed="rId4"/>
          <a:stretch>
            <a:fillRect/>
          </a:stretch>
        </p:blipFill>
        <p:spPr>
          <a:xfrm>
            <a:off x="8240973" y="1475186"/>
            <a:ext cx="3822736" cy="1085468"/>
          </a:xfrm>
          <a:prstGeom prst="rect">
            <a:avLst/>
          </a:prstGeom>
        </p:spPr>
      </p:pic>
      <p:cxnSp>
        <p:nvCxnSpPr>
          <p:cNvPr id="10" name="Đường kết nối Mũi tên Thẳng 9">
            <a:extLst>
              <a:ext uri="{FF2B5EF4-FFF2-40B4-BE49-F238E27FC236}">
                <a16:creationId xmlns:a16="http://schemas.microsoft.com/office/drawing/2014/main" id="{6F7E4B0A-16F8-0667-BFD5-23513CC68CC9}"/>
              </a:ext>
            </a:extLst>
          </p:cNvPr>
          <p:cNvCxnSpPr>
            <a:cxnSpLocks/>
          </p:cNvCxnSpPr>
          <p:nvPr/>
        </p:nvCxnSpPr>
        <p:spPr>
          <a:xfrm flipV="1">
            <a:off x="6651523" y="2330245"/>
            <a:ext cx="516193" cy="9091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895692CB-BD47-0535-B069-922B16CE33C5}"/>
              </a:ext>
            </a:extLst>
          </p:cNvPr>
          <p:cNvCxnSpPr>
            <a:cxnSpLocks/>
          </p:cNvCxnSpPr>
          <p:nvPr/>
        </p:nvCxnSpPr>
        <p:spPr>
          <a:xfrm flipV="1">
            <a:off x="5688879" y="2438076"/>
            <a:ext cx="741418" cy="11522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Đường kết nối Mũi tên Thẳng 20">
            <a:extLst>
              <a:ext uri="{FF2B5EF4-FFF2-40B4-BE49-F238E27FC236}">
                <a16:creationId xmlns:a16="http://schemas.microsoft.com/office/drawing/2014/main" id="{A06FA5F7-E3D0-5038-59BD-97AA646393C9}"/>
              </a:ext>
            </a:extLst>
          </p:cNvPr>
          <p:cNvCxnSpPr>
            <a:cxnSpLocks/>
          </p:cNvCxnSpPr>
          <p:nvPr/>
        </p:nvCxnSpPr>
        <p:spPr>
          <a:xfrm flipV="1">
            <a:off x="4836848" y="2438076"/>
            <a:ext cx="1077255" cy="1567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8229530A-67B0-8E68-BB8F-F6A43F570AFB}"/>
              </a:ext>
            </a:extLst>
          </p:cNvPr>
          <p:cNvCxnSpPr>
            <a:cxnSpLocks/>
          </p:cNvCxnSpPr>
          <p:nvPr/>
        </p:nvCxnSpPr>
        <p:spPr>
          <a:xfrm flipV="1">
            <a:off x="3894639" y="2438076"/>
            <a:ext cx="1311542" cy="2021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Đường kết nối Mũi tên Thẳng 25">
            <a:extLst>
              <a:ext uri="{FF2B5EF4-FFF2-40B4-BE49-F238E27FC236}">
                <a16:creationId xmlns:a16="http://schemas.microsoft.com/office/drawing/2014/main" id="{2C3ED4B1-0FED-7442-79D4-B63049A1F3F4}"/>
              </a:ext>
            </a:extLst>
          </p:cNvPr>
          <p:cNvCxnSpPr>
            <a:cxnSpLocks/>
          </p:cNvCxnSpPr>
          <p:nvPr/>
        </p:nvCxnSpPr>
        <p:spPr>
          <a:xfrm flipV="1">
            <a:off x="2941590" y="2438076"/>
            <a:ext cx="1608820" cy="2456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54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6737" y="2131858"/>
            <a:ext cx="8610263"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Phần</a:t>
            </a:r>
            <a:r>
              <a:rPr lang="en-US" dirty="0">
                <a:solidFill>
                  <a:schemeClr val="tx1"/>
                </a:solidFill>
              </a:rPr>
              <a:t> </a:t>
            </a:r>
            <a:r>
              <a:rPr lang="en-US" dirty="0" err="1">
                <a:solidFill>
                  <a:schemeClr val="tx1"/>
                </a:solidFill>
              </a:rPr>
              <a:t>khai</a:t>
            </a:r>
            <a:r>
              <a:rPr lang="en-US" dirty="0">
                <a:solidFill>
                  <a:schemeClr val="tx1"/>
                </a:solidFill>
              </a:rPr>
              <a:t> </a:t>
            </a:r>
            <a:r>
              <a:rPr lang="en-US" dirty="0" err="1">
                <a:solidFill>
                  <a:schemeClr val="tx1"/>
                </a:solidFill>
              </a:rPr>
              <a:t>báo</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nội</a:t>
            </a:r>
            <a:r>
              <a:rPr lang="en-US" dirty="0">
                <a:solidFill>
                  <a:schemeClr val="tx1"/>
                </a:solidFill>
              </a:rPr>
              <a:t> </a:t>
            </a:r>
            <a:r>
              <a:rPr lang="en-US" dirty="0" err="1">
                <a:solidFill>
                  <a:schemeClr val="tx1"/>
                </a:solidFill>
              </a:rPr>
              <a:t>bô</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chuẩn</a:t>
            </a:r>
            <a:r>
              <a:rPr lang="en-US" dirty="0">
                <a:solidFill>
                  <a:schemeClr val="tx1"/>
                </a:solidFill>
              </a:rPr>
              <a:t> </a:t>
            </a:r>
            <a:r>
              <a:rPr lang="en-US" dirty="0" err="1">
                <a:solidFill>
                  <a:schemeClr val="tx1"/>
                </a:solidFill>
              </a:rPr>
              <a:t>anci</a:t>
            </a:r>
            <a:r>
              <a:rPr lang="en-US" dirty="0">
                <a:solidFill>
                  <a:schemeClr val="tx1"/>
                </a:solidFill>
              </a:rPr>
              <a:t> C:</a:t>
            </a:r>
          </a:p>
          <a:p>
            <a:pPr marL="342900" indent="-342900">
              <a:buAutoNum type="alphaLcPeriod"/>
            </a:pPr>
            <a:r>
              <a:rPr lang="en-US" b="1" dirty="0">
                <a:solidFill>
                  <a:schemeClr val="tx1"/>
                </a:solidFill>
              </a:rPr>
              <a:t> </a:t>
            </a:r>
            <a:r>
              <a:rPr lang="en-US" b="1" dirty="0" err="1">
                <a:solidFill>
                  <a:schemeClr val="tx1"/>
                </a:solidFill>
              </a:rPr>
              <a:t>Đặt</a:t>
            </a:r>
            <a:r>
              <a:rPr lang="en-US" b="1" dirty="0">
                <a:solidFill>
                  <a:schemeClr val="tx1"/>
                </a:solidFill>
              </a:rPr>
              <a:t> </a:t>
            </a:r>
            <a:r>
              <a:rPr lang="en-US" b="1" dirty="0" err="1">
                <a:solidFill>
                  <a:schemeClr val="tx1"/>
                </a:solidFill>
              </a:rPr>
              <a:t>ngay</a:t>
            </a:r>
            <a:r>
              <a:rPr lang="en-US" b="1" dirty="0">
                <a:solidFill>
                  <a:schemeClr val="tx1"/>
                </a:solidFill>
              </a:rPr>
              <a:t> </a:t>
            </a:r>
            <a:r>
              <a:rPr lang="en-US" b="1" dirty="0" err="1">
                <a:solidFill>
                  <a:schemeClr val="tx1"/>
                </a:solidFill>
              </a:rPr>
              <a:t>sau</a:t>
            </a:r>
            <a:r>
              <a:rPr lang="en-US" b="1" dirty="0">
                <a:solidFill>
                  <a:schemeClr val="tx1"/>
                </a:solidFill>
              </a:rPr>
              <a:t> </a:t>
            </a:r>
            <a:r>
              <a:rPr lang="en-US" b="1" dirty="0" err="1">
                <a:solidFill>
                  <a:schemeClr val="tx1"/>
                </a:solidFill>
              </a:rPr>
              <a:t>dấu</a:t>
            </a:r>
            <a:r>
              <a:rPr lang="en-US" b="1" dirty="0">
                <a:solidFill>
                  <a:schemeClr val="tx1"/>
                </a:solidFill>
              </a:rPr>
              <a:t> { </a:t>
            </a:r>
            <a:r>
              <a:rPr lang="en-US" b="1" dirty="0" err="1">
                <a:solidFill>
                  <a:schemeClr val="tx1"/>
                </a:solidFill>
              </a:rPr>
              <a:t>đầu</a:t>
            </a:r>
            <a:r>
              <a:rPr lang="en-US" b="1" dirty="0">
                <a:solidFill>
                  <a:schemeClr val="tx1"/>
                </a:solidFill>
              </a:rPr>
              <a:t> </a:t>
            </a:r>
            <a:r>
              <a:rPr lang="en-US" b="1" dirty="0" err="1">
                <a:solidFill>
                  <a:schemeClr val="tx1"/>
                </a:solidFill>
              </a:rPr>
              <a:t>tiên</a:t>
            </a:r>
            <a:r>
              <a:rPr lang="en-US" b="1" dirty="0">
                <a:solidFill>
                  <a:schemeClr val="tx1"/>
                </a:solidFill>
              </a:rPr>
              <a:t> </a:t>
            </a:r>
            <a:r>
              <a:rPr lang="en-US" b="1" dirty="0" err="1">
                <a:solidFill>
                  <a:schemeClr val="tx1"/>
                </a:solidFill>
              </a:rPr>
              <a:t>của</a:t>
            </a:r>
            <a:r>
              <a:rPr lang="en-US" b="1" dirty="0">
                <a:solidFill>
                  <a:schemeClr val="tx1"/>
                </a:solidFill>
              </a:rPr>
              <a:t> </a:t>
            </a:r>
            <a:r>
              <a:rPr lang="en-US" b="1" dirty="0" err="1">
                <a:solidFill>
                  <a:schemeClr val="tx1"/>
                </a:solidFill>
              </a:rPr>
              <a:t>thân</a:t>
            </a:r>
            <a:r>
              <a:rPr lang="en-US" b="1" dirty="0">
                <a:solidFill>
                  <a:schemeClr val="tx1"/>
                </a:solidFill>
              </a:rPr>
              <a:t> </a:t>
            </a:r>
            <a:r>
              <a:rPr lang="en-US" b="1" dirty="0" err="1">
                <a:solidFill>
                  <a:schemeClr val="tx1"/>
                </a:solidFill>
              </a:rPr>
              <a:t>hàm</a:t>
            </a:r>
            <a:r>
              <a:rPr lang="en-US" b="1" dirty="0">
                <a:solidFill>
                  <a:schemeClr val="tx1"/>
                </a:solidFill>
              </a:rPr>
              <a:t>, </a:t>
            </a:r>
            <a:r>
              <a:rPr lang="en-US" b="1" dirty="0" err="1">
                <a:solidFill>
                  <a:schemeClr val="tx1"/>
                </a:solidFill>
              </a:rPr>
              <a:t>trước</a:t>
            </a:r>
            <a:r>
              <a:rPr lang="en-US" b="1" dirty="0">
                <a:solidFill>
                  <a:schemeClr val="tx1"/>
                </a:solidFill>
              </a:rPr>
              <a:t> </a:t>
            </a:r>
            <a:r>
              <a:rPr lang="en-US" b="1" dirty="0" err="1">
                <a:solidFill>
                  <a:schemeClr val="tx1"/>
                </a:solidFill>
              </a:rPr>
              <a:t>bất</a:t>
            </a:r>
            <a:r>
              <a:rPr lang="en-US" b="1" dirty="0">
                <a:solidFill>
                  <a:schemeClr val="tx1"/>
                </a:solidFill>
              </a:rPr>
              <a:t> </a:t>
            </a:r>
            <a:r>
              <a:rPr lang="en-US" b="1" dirty="0" err="1">
                <a:solidFill>
                  <a:schemeClr val="tx1"/>
                </a:solidFill>
              </a:rPr>
              <a:t>cư</a:t>
            </a:r>
            <a:r>
              <a:rPr lang="en-US" b="1" dirty="0">
                <a:solidFill>
                  <a:schemeClr val="tx1"/>
                </a:solidFill>
              </a:rPr>
              <a:t>́ </a:t>
            </a:r>
            <a:r>
              <a:rPr lang="en-US" b="1" dirty="0" err="1">
                <a:solidFill>
                  <a:schemeClr val="tx1"/>
                </a:solidFill>
              </a:rPr>
              <a:t>lệnh</a:t>
            </a:r>
            <a:r>
              <a:rPr lang="en-US" b="1" dirty="0">
                <a:solidFill>
                  <a:schemeClr val="tx1"/>
                </a:solidFill>
              </a:rPr>
              <a:t> </a:t>
            </a:r>
            <a:r>
              <a:rPr lang="en-US" b="1" dirty="0" err="1">
                <a:solidFill>
                  <a:schemeClr val="tx1"/>
                </a:solidFill>
              </a:rPr>
              <a:t>nào</a:t>
            </a:r>
            <a:r>
              <a:rPr lang="en-US" b="1" dirty="0">
                <a:solidFill>
                  <a:schemeClr val="tx1"/>
                </a:solidFill>
              </a:rPr>
              <a:t> </a:t>
            </a:r>
            <a:r>
              <a:rPr lang="en-US" b="1" dirty="0" err="1">
                <a:solidFill>
                  <a:schemeClr val="tx1"/>
                </a:solidFill>
              </a:rPr>
              <a:t>khác</a:t>
            </a:r>
            <a:endParaRPr lang="en-US" b="1"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Mọi</a:t>
            </a:r>
            <a:r>
              <a:rPr lang="en-US" dirty="0">
                <a:solidFill>
                  <a:schemeClr val="tx1"/>
                </a:solidFill>
              </a:rPr>
              <a:t> </a:t>
            </a:r>
            <a:r>
              <a:rPr lang="en-US" dirty="0" err="1">
                <a:solidFill>
                  <a:schemeClr val="tx1"/>
                </a:solidFill>
              </a:rPr>
              <a:t>nơi</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Ngay</a:t>
            </a:r>
            <a:r>
              <a:rPr lang="en-US" dirty="0">
                <a:solidFill>
                  <a:schemeClr val="tx1"/>
                </a:solidFill>
              </a:rPr>
              <a:t> </a:t>
            </a:r>
            <a:r>
              <a:rPr lang="en-US" dirty="0" err="1">
                <a:solidFill>
                  <a:schemeClr val="tx1"/>
                </a:solidFill>
              </a:rPr>
              <a:t>sau</a:t>
            </a:r>
            <a:r>
              <a:rPr lang="en-US" dirty="0">
                <a:solidFill>
                  <a:schemeClr val="tx1"/>
                </a:solidFill>
              </a:rPr>
              <a:t> #include</a:t>
            </a:r>
          </a:p>
          <a:p>
            <a:pPr marL="342900" indent="-342900">
              <a:buAutoNum type="alphaLcPeriod"/>
            </a:pPr>
            <a:r>
              <a:rPr lang="en-US" dirty="0">
                <a:solidFill>
                  <a:schemeClr val="tx1"/>
                </a:solidFill>
              </a:rPr>
              <a:t> </a:t>
            </a:r>
            <a:r>
              <a:rPr lang="en-US" dirty="0" err="1">
                <a:solidFill>
                  <a:schemeClr val="tx1"/>
                </a:solidFill>
              </a:rPr>
              <a:t>Sau</a:t>
            </a:r>
            <a:r>
              <a:rPr lang="en-US" dirty="0">
                <a:solidFill>
                  <a:schemeClr val="tx1"/>
                </a:solidFill>
              </a:rPr>
              <a:t> </a:t>
            </a:r>
            <a:r>
              <a:rPr lang="en-US" dirty="0" err="1">
                <a:solidFill>
                  <a:schemeClr val="tx1"/>
                </a:solidFill>
              </a:rPr>
              <a:t>các</a:t>
            </a:r>
            <a:r>
              <a:rPr lang="en-US" dirty="0">
                <a:solidFill>
                  <a:schemeClr val="tx1"/>
                </a:solidFill>
              </a:rPr>
              <a:t> </a:t>
            </a:r>
            <a:r>
              <a:rPr lang="en-US" dirty="0" err="1">
                <a:solidFill>
                  <a:schemeClr val="tx1"/>
                </a:solidFill>
              </a:rPr>
              <a:t>khai</a:t>
            </a:r>
            <a:r>
              <a:rPr lang="en-US" dirty="0">
                <a:solidFill>
                  <a:schemeClr val="tx1"/>
                </a:solidFill>
              </a:rPr>
              <a:t> </a:t>
            </a:r>
            <a:r>
              <a:rPr lang="en-US" dirty="0" err="1">
                <a:solidFill>
                  <a:schemeClr val="tx1"/>
                </a:solidFill>
              </a:rPr>
              <a:t>báo</a:t>
            </a:r>
            <a:r>
              <a:rPr lang="en-US" dirty="0">
                <a:solidFill>
                  <a:schemeClr val="tx1"/>
                </a:solidFill>
              </a:rPr>
              <a:t> </a:t>
            </a:r>
            <a:r>
              <a:rPr lang="en-US" dirty="0" err="1">
                <a:solidFill>
                  <a:schemeClr val="tx1"/>
                </a:solidFill>
              </a:rPr>
              <a:t>marco</a:t>
            </a:r>
            <a:endParaRPr lang="en-US" dirty="0">
              <a:solidFill>
                <a:schemeClr val="tx1"/>
              </a:solidFill>
            </a:endParaRPr>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90</a:t>
            </a:fld>
            <a:endParaRPr lang="en-US"/>
          </a:p>
        </p:txBody>
      </p:sp>
    </p:spTree>
    <p:extLst>
      <p:ext uri="{BB962C8B-B14F-4D97-AF65-F5344CB8AC3E}">
        <p14:creationId xmlns:p14="http://schemas.microsoft.com/office/powerpoint/2010/main" val="525136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0302519" cy="5346700"/>
          </a:xfrm>
          <a:prstGeom prst="rect">
            <a:avLst/>
          </a:prstGeom>
        </p:spPr>
      </p:pic>
      <p:sp>
        <p:nvSpPr>
          <p:cNvPr id="8" name="TextBox 7"/>
          <p:cNvSpPr txBox="1"/>
          <p:nvPr/>
        </p:nvSpPr>
        <p:spPr>
          <a:xfrm>
            <a:off x="6197600" y="4608036"/>
            <a:ext cx="56007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đầu</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a:t>
            </a:r>
          </a:p>
          <a:p>
            <a:pPr marL="342900" indent="-342900">
              <a:buAutoNum type="alphaLcPeriod"/>
            </a:pPr>
            <a:r>
              <a:rPr lang="en-US" b="1" dirty="0">
                <a:solidFill>
                  <a:schemeClr val="tx1"/>
                </a:solidFill>
              </a:rPr>
              <a:t> 2 </a:t>
            </a:r>
            <a:r>
              <a:rPr lang="en-US" b="1" dirty="0" err="1">
                <a:solidFill>
                  <a:schemeClr val="tx1"/>
                </a:solidFill>
              </a:rPr>
              <a:t>địa</a:t>
            </a:r>
            <a:r>
              <a:rPr lang="en-US" b="1" dirty="0">
                <a:solidFill>
                  <a:schemeClr val="tx1"/>
                </a:solidFill>
              </a:rPr>
              <a:t> chỉ </a:t>
            </a:r>
            <a:r>
              <a:rPr lang="en-US" b="1" dirty="0" err="1">
                <a:solidFill>
                  <a:schemeClr val="tx1"/>
                </a:solidFill>
              </a:rPr>
              <a:t>giống</a:t>
            </a:r>
            <a:r>
              <a:rPr lang="en-US" b="1" dirty="0">
                <a:solidFill>
                  <a:schemeClr val="tx1"/>
                </a:solidFill>
              </a:rPr>
              <a:t> </a:t>
            </a:r>
            <a:r>
              <a:rPr lang="en-US" b="1" dirty="0" err="1">
                <a:solidFill>
                  <a:schemeClr val="tx1"/>
                </a:solidFill>
              </a:rPr>
              <a:t>nhau</a:t>
            </a:r>
            <a:endParaRPr lang="en-US" b="1" dirty="0">
              <a:solidFill>
                <a:schemeClr val="tx1"/>
              </a:solidFill>
            </a:endParaRPr>
          </a:p>
          <a:p>
            <a:pPr marL="342900" indent="-342900">
              <a:buAutoNum type="alphaLcPeriod"/>
            </a:pPr>
            <a:r>
              <a:rPr lang="en-US" dirty="0">
                <a:solidFill>
                  <a:schemeClr val="tx1"/>
                </a:solidFill>
              </a:rPr>
              <a:t> 2 </a:t>
            </a:r>
            <a:r>
              <a:rPr lang="en-US" dirty="0" err="1">
                <a:solidFill>
                  <a:schemeClr val="tx1"/>
                </a:solidFill>
              </a:rPr>
              <a:t>địa</a:t>
            </a:r>
            <a:r>
              <a:rPr lang="en-US" dirty="0">
                <a:solidFill>
                  <a:schemeClr val="tx1"/>
                </a:solidFill>
              </a:rPr>
              <a:t> chỉ </a:t>
            </a:r>
            <a:r>
              <a:rPr lang="en-US" dirty="0" err="1">
                <a:solidFill>
                  <a:schemeClr val="tx1"/>
                </a:solidFill>
              </a:rPr>
              <a:t>khác</a:t>
            </a:r>
            <a:r>
              <a:rPr lang="en-US" dirty="0">
                <a:solidFill>
                  <a:schemeClr val="tx1"/>
                </a:solidFill>
              </a:rPr>
              <a:t> </a:t>
            </a:r>
            <a:r>
              <a:rPr lang="en-US" dirty="0" err="1">
                <a:solidFill>
                  <a:schemeClr val="tx1"/>
                </a:solidFill>
              </a:rPr>
              <a:t>nhau</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Lỗi</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Không</a:t>
            </a:r>
            <a:r>
              <a:rPr lang="en-US" dirty="0">
                <a:solidFill>
                  <a:schemeClr val="tx1"/>
                </a:solidFill>
              </a:rPr>
              <a:t> in </a:t>
            </a:r>
            <a:r>
              <a:rPr lang="en-US" dirty="0" err="1">
                <a:solidFill>
                  <a:schemeClr val="tx1"/>
                </a:solidFill>
              </a:rPr>
              <a:t>ra</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91</a:t>
            </a:fld>
            <a:endParaRPr lang="en-US"/>
          </a:p>
        </p:txBody>
      </p:sp>
      <p:sp>
        <p:nvSpPr>
          <p:cNvPr id="5" name="Cross 4"/>
          <p:cNvSpPr/>
          <p:nvPr/>
        </p:nvSpPr>
        <p:spPr>
          <a:xfrm rot="2833040">
            <a:off x="10330274" y="5253513"/>
            <a:ext cx="1636315" cy="1663700"/>
          </a:xfrm>
          <a:prstGeom prst="plus">
            <a:avLst>
              <a:gd name="adj" fmla="val 41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591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440582" cy="5969000"/>
          </a:xfrm>
          <a:prstGeom prst="rect">
            <a:avLst/>
          </a:prstGeom>
        </p:spPr>
      </p:pic>
      <p:sp>
        <p:nvSpPr>
          <p:cNvPr id="8" name="TextBox 7"/>
          <p:cNvSpPr txBox="1"/>
          <p:nvPr/>
        </p:nvSpPr>
        <p:spPr>
          <a:xfrm>
            <a:off x="7023100" y="3769836"/>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đầu</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a:t>
            </a:r>
          </a:p>
          <a:p>
            <a:pPr marL="342900" indent="-342900">
              <a:buAutoNum type="alphaLcPeriod"/>
            </a:pPr>
            <a:r>
              <a:rPr lang="en-US" b="1" dirty="0">
                <a:solidFill>
                  <a:schemeClr val="tx1"/>
                </a:solidFill>
              </a:rPr>
              <a:t> </a:t>
            </a:r>
            <a:r>
              <a:rPr lang="en-US" b="1" dirty="0" err="1">
                <a:solidFill>
                  <a:schemeClr val="tx1"/>
                </a:solidFill>
              </a:rPr>
              <a:t>sanfoundry</a:t>
            </a:r>
            <a:endParaRPr lang="en-US" b="1" dirty="0">
              <a:solidFill>
                <a:schemeClr val="tx1"/>
              </a:solidFill>
            </a:endParaRPr>
          </a:p>
          <a:p>
            <a:pPr marL="342900" indent="-342900">
              <a:buAutoNum type="alphaLcPeriod"/>
            </a:pPr>
            <a:r>
              <a:rPr lang="en-US" dirty="0">
                <a:solidFill>
                  <a:schemeClr val="tx1"/>
                </a:solidFill>
              </a:rPr>
              <a:t> 115</a:t>
            </a:r>
          </a:p>
          <a:p>
            <a:pPr marL="342900" indent="-342900">
              <a:buAutoNum type="alphaLcPeriod"/>
            </a:pPr>
            <a:r>
              <a:rPr lang="en-US" dirty="0">
                <a:solidFill>
                  <a:schemeClr val="tx1"/>
                </a:solidFill>
              </a:rPr>
              <a:t> s</a:t>
            </a:r>
          </a:p>
          <a:p>
            <a:pPr marL="342900" indent="-342900">
              <a:buAutoNum type="alphaLcPeriod"/>
            </a:pPr>
            <a:r>
              <a:rPr lang="en-US" dirty="0">
                <a:solidFill>
                  <a:schemeClr val="tx1"/>
                </a:solidFill>
              </a:rPr>
              <a:t> Segment fault</a:t>
            </a: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92</a:t>
            </a:fld>
            <a:endParaRPr lang="en-US"/>
          </a:p>
        </p:txBody>
      </p:sp>
    </p:spTree>
    <p:extLst>
      <p:ext uri="{BB962C8B-B14F-4D97-AF65-F5344CB8AC3E}">
        <p14:creationId xmlns:p14="http://schemas.microsoft.com/office/powerpoint/2010/main" val="86301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1299025" cy="5753100"/>
          </a:xfrm>
          <a:prstGeom prst="rect">
            <a:avLst/>
          </a:prstGeom>
        </p:spPr>
      </p:pic>
      <p:sp>
        <p:nvSpPr>
          <p:cNvPr id="8" name="TextBox 7"/>
          <p:cNvSpPr txBox="1"/>
          <p:nvPr/>
        </p:nvSpPr>
        <p:spPr>
          <a:xfrm>
            <a:off x="7023100" y="4275772"/>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đầu</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a:t>
            </a:r>
          </a:p>
          <a:p>
            <a:pPr marL="342900" indent="-342900">
              <a:buAutoNum type="alphaLcPeriod"/>
            </a:pPr>
            <a:r>
              <a:rPr lang="en-US" b="1" dirty="0">
                <a:solidFill>
                  <a:schemeClr val="tx1"/>
                </a:solidFill>
              </a:rPr>
              <a:t> -1</a:t>
            </a:r>
          </a:p>
          <a:p>
            <a:pPr marL="342900" indent="-342900">
              <a:buAutoNum type="alphaLcPeriod"/>
            </a:pPr>
            <a:r>
              <a:rPr lang="en-US" dirty="0">
                <a:solidFill>
                  <a:schemeClr val="tx1"/>
                </a:solidFill>
              </a:rPr>
              <a:t> 1</a:t>
            </a:r>
          </a:p>
          <a:p>
            <a:pPr marL="342900" indent="-342900">
              <a:buAutoNum type="alphaLcPeriod"/>
            </a:pPr>
            <a:r>
              <a:rPr lang="en-US" dirty="0">
                <a:solidFill>
                  <a:schemeClr val="tx1"/>
                </a:solidFill>
              </a:rPr>
              <a:t> 0</a:t>
            </a:r>
          </a:p>
          <a:p>
            <a:pPr marL="342900" indent="-342900">
              <a:buAutoNum type="alphaLcPeriod"/>
            </a:pPr>
            <a:r>
              <a:rPr lang="en-US" dirty="0">
                <a:solidFill>
                  <a:schemeClr val="tx1"/>
                </a:solidFill>
              </a:rPr>
              <a:t> </a:t>
            </a:r>
            <a:r>
              <a:rPr lang="en-US" dirty="0" err="1">
                <a:solidFill>
                  <a:schemeClr val="tx1"/>
                </a:solidFill>
              </a:rPr>
              <a:t>Lỗi</a:t>
            </a:r>
            <a:r>
              <a:rPr lang="en-US" dirty="0">
                <a:solidFill>
                  <a:schemeClr val="tx1"/>
                </a:solidFill>
              </a:rPr>
              <a:t> </a:t>
            </a:r>
            <a:r>
              <a:rPr lang="en-US" dirty="0" err="1">
                <a:solidFill>
                  <a:schemeClr val="tx1"/>
                </a:solidFill>
              </a:rPr>
              <a:t>biên</a:t>
            </a:r>
            <a:r>
              <a:rPr lang="en-US" dirty="0">
                <a:solidFill>
                  <a:schemeClr val="tx1"/>
                </a:solidFill>
              </a:rPr>
              <a:t> </a:t>
            </a:r>
            <a:r>
              <a:rPr lang="en-US" dirty="0" err="1">
                <a:solidFill>
                  <a:schemeClr val="tx1"/>
                </a:solidFill>
              </a:rPr>
              <a:t>dịch</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93</a:t>
            </a:fld>
            <a:endParaRPr lang="en-US"/>
          </a:p>
        </p:txBody>
      </p:sp>
      <p:sp>
        <p:nvSpPr>
          <p:cNvPr id="6" name="Cross 5"/>
          <p:cNvSpPr/>
          <p:nvPr/>
        </p:nvSpPr>
        <p:spPr>
          <a:xfrm rot="2833040">
            <a:off x="10480867" y="5222875"/>
            <a:ext cx="1636315" cy="1663700"/>
          </a:xfrm>
          <a:prstGeom prst="plus">
            <a:avLst>
              <a:gd name="adj" fmla="val 41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353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804121" cy="4660900"/>
          </a:xfrm>
          <a:prstGeom prst="rect">
            <a:avLst/>
          </a:prstGeom>
        </p:spPr>
      </p:pic>
      <p:cxnSp>
        <p:nvCxnSpPr>
          <p:cNvPr id="6" name="Straight Arrow Connector 5"/>
          <p:cNvCxnSpPr/>
          <p:nvPr/>
        </p:nvCxnSpPr>
        <p:spPr>
          <a:xfrm flipH="1" flipV="1">
            <a:off x="3435350" y="4445000"/>
            <a:ext cx="444500" cy="393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98509" y="3581400"/>
            <a:ext cx="5666491"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Giá</a:t>
            </a:r>
            <a:r>
              <a:rPr lang="en-US" dirty="0">
                <a:solidFill>
                  <a:schemeClr val="tx1"/>
                </a:solidFill>
              </a:rPr>
              <a:t> </a:t>
            </a:r>
            <a:r>
              <a:rPr lang="en-US" dirty="0" err="1">
                <a:solidFill>
                  <a:schemeClr val="tx1"/>
                </a:solidFill>
              </a:rPr>
              <a:t>trị</a:t>
            </a:r>
            <a:r>
              <a:rPr lang="en-US" dirty="0">
                <a:solidFill>
                  <a:schemeClr val="tx1"/>
                </a:solidFill>
              </a:rPr>
              <a:t> in </a:t>
            </a:r>
            <a:r>
              <a:rPr lang="en-US" dirty="0" err="1">
                <a:solidFill>
                  <a:schemeClr val="tx1"/>
                </a:solidFill>
              </a:rPr>
              <a:t>ra</a:t>
            </a:r>
            <a:r>
              <a:rPr lang="en-US" dirty="0">
                <a:solidFill>
                  <a:schemeClr val="tx1"/>
                </a:solidFill>
              </a:rPr>
              <a:t>: </a:t>
            </a:r>
          </a:p>
          <a:p>
            <a:pPr marL="342900" indent="-342900">
              <a:buAutoNum type="alphaLcPeriod"/>
            </a:pPr>
            <a:r>
              <a:rPr lang="en-US" b="1" dirty="0">
                <a:solidFill>
                  <a:schemeClr val="tx1"/>
                </a:solidFill>
              </a:rPr>
              <a:t>8</a:t>
            </a:r>
          </a:p>
          <a:p>
            <a:pPr marL="342900" indent="-342900">
              <a:buAutoNum type="alphaLcPeriod"/>
            </a:pPr>
            <a:r>
              <a:rPr lang="en-US" dirty="0">
                <a:solidFill>
                  <a:schemeClr val="tx1"/>
                </a:solidFill>
              </a:rPr>
              <a:t>9</a:t>
            </a:r>
          </a:p>
          <a:p>
            <a:pPr marL="342900" indent="-342900">
              <a:buAutoNum type="alphaLcPeriod"/>
            </a:pPr>
            <a:r>
              <a:rPr lang="en-US" dirty="0">
                <a:solidFill>
                  <a:schemeClr val="tx1"/>
                </a:solidFill>
              </a:rPr>
              <a:t>7</a:t>
            </a:r>
          </a:p>
          <a:p>
            <a:pPr marL="342900" indent="-342900">
              <a:buAutoNum type="alphaLcPeriod"/>
            </a:pPr>
            <a:r>
              <a:rPr lang="en-US" dirty="0">
                <a:solidFill>
                  <a:schemeClr val="tx1"/>
                </a:solidFill>
              </a:rPr>
              <a:t>6</a:t>
            </a: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Thứ</a:t>
            </a:r>
            <a:r>
              <a:rPr lang="en-US" dirty="0">
                <a:solidFill>
                  <a:schemeClr val="tx1"/>
                </a:solidFill>
              </a:rPr>
              <a:t> </a:t>
            </a:r>
            <a:r>
              <a:rPr lang="en-US" dirty="0" err="1">
                <a:solidFill>
                  <a:schemeClr val="tx1"/>
                </a:solidFill>
              </a:rPr>
              <a:t>tự</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a:t>
            </a:r>
          </a:p>
          <a:p>
            <a:r>
              <a:rPr lang="en-US" dirty="0">
                <a:solidFill>
                  <a:schemeClr val="tx1"/>
                </a:solidFill>
              </a:rPr>
              <a:t>a++ : tang </a:t>
            </a:r>
            <a:r>
              <a:rPr lang="en-US" dirty="0" err="1">
                <a:solidFill>
                  <a:schemeClr val="tx1"/>
                </a:solidFill>
              </a:rPr>
              <a:t>gia</a:t>
            </a:r>
            <a:r>
              <a:rPr lang="en-US" dirty="0">
                <a:solidFill>
                  <a:schemeClr val="tx1"/>
                </a:solidFill>
              </a:rPr>
              <a:t>́ trị a </a:t>
            </a:r>
            <a:r>
              <a:rPr lang="en-US" dirty="0" err="1">
                <a:solidFill>
                  <a:schemeClr val="tx1"/>
                </a:solidFill>
              </a:rPr>
              <a:t>lên</a:t>
            </a:r>
            <a:r>
              <a:rPr lang="en-US" dirty="0">
                <a:solidFill>
                  <a:schemeClr val="tx1"/>
                </a:solidFill>
              </a:rPr>
              <a:t> 1, </a:t>
            </a:r>
            <a:r>
              <a:rPr lang="en-US" dirty="0" err="1">
                <a:solidFill>
                  <a:schemeClr val="tx1"/>
                </a:solidFill>
              </a:rPr>
              <a:t>sau</a:t>
            </a:r>
            <a:r>
              <a:rPr lang="en-US" dirty="0">
                <a:solidFill>
                  <a:schemeClr val="tx1"/>
                </a:solidFill>
              </a:rPr>
              <a:t> </a:t>
            </a:r>
            <a:r>
              <a:rPr lang="en-US" dirty="0" err="1">
                <a:solidFill>
                  <a:schemeClr val="tx1"/>
                </a:solidFill>
              </a:rPr>
              <a:t>đo</a:t>
            </a:r>
            <a:r>
              <a:rPr lang="en-US" dirty="0">
                <a:solidFill>
                  <a:schemeClr val="tx1"/>
                </a:solidFill>
              </a:rPr>
              <a:t>́ </a:t>
            </a:r>
            <a:r>
              <a:rPr lang="en-US" dirty="0" err="1">
                <a:solidFill>
                  <a:schemeClr val="tx1"/>
                </a:solidFill>
              </a:rPr>
              <a:t>tra</a:t>
            </a:r>
            <a:r>
              <a:rPr lang="en-US" dirty="0">
                <a:solidFill>
                  <a:schemeClr val="tx1"/>
                </a:solidFill>
              </a:rPr>
              <a:t>̉ </a:t>
            </a:r>
            <a:r>
              <a:rPr lang="en-US" dirty="0" err="1">
                <a:solidFill>
                  <a:schemeClr val="tx1"/>
                </a:solidFill>
              </a:rPr>
              <a:t>vê</a:t>
            </a:r>
            <a:r>
              <a:rPr lang="en-US" dirty="0">
                <a:solidFill>
                  <a:schemeClr val="tx1"/>
                </a:solidFill>
              </a:rPr>
              <a:t>̀ </a:t>
            </a:r>
            <a:r>
              <a:rPr lang="en-US" dirty="0" err="1">
                <a:solidFill>
                  <a:schemeClr val="tx1"/>
                </a:solidFill>
              </a:rPr>
              <a:t>gia</a:t>
            </a:r>
            <a:r>
              <a:rPr lang="en-US" dirty="0">
                <a:solidFill>
                  <a:schemeClr val="tx1"/>
                </a:solidFill>
              </a:rPr>
              <a:t>́ trị </a:t>
            </a:r>
            <a:r>
              <a:rPr lang="en-US" dirty="0" err="1">
                <a:solidFill>
                  <a:schemeClr val="tx1"/>
                </a:solidFill>
              </a:rPr>
              <a:t>khi</a:t>
            </a:r>
            <a:r>
              <a:rPr lang="en-US" dirty="0">
                <a:solidFill>
                  <a:schemeClr val="tx1"/>
                </a:solidFill>
              </a:rPr>
              <a:t> </a:t>
            </a:r>
            <a:r>
              <a:rPr lang="en-US" dirty="0" err="1">
                <a:solidFill>
                  <a:schemeClr val="tx1"/>
                </a:solidFill>
              </a:rPr>
              <a:t>chưa</a:t>
            </a:r>
            <a:r>
              <a:rPr lang="en-US" dirty="0">
                <a:solidFill>
                  <a:schemeClr val="tx1"/>
                </a:solidFill>
              </a:rPr>
              <a:t> tang</a:t>
            </a:r>
          </a:p>
          <a:p>
            <a:r>
              <a:rPr lang="en-US" dirty="0">
                <a:solidFill>
                  <a:schemeClr val="tx1"/>
                </a:solidFill>
              </a:rPr>
              <a:t>++a : </a:t>
            </a:r>
            <a:r>
              <a:rPr lang="en-US" dirty="0" err="1">
                <a:solidFill>
                  <a:schemeClr val="tx1"/>
                </a:solidFill>
              </a:rPr>
              <a:t>Trực</a:t>
            </a:r>
            <a:r>
              <a:rPr lang="en-US" dirty="0">
                <a:solidFill>
                  <a:schemeClr val="tx1"/>
                </a:solidFill>
              </a:rPr>
              <a:t> </a:t>
            </a:r>
            <a:r>
              <a:rPr lang="en-US" dirty="0" err="1">
                <a:solidFill>
                  <a:schemeClr val="tx1"/>
                </a:solidFill>
              </a:rPr>
              <a:t>tiếp</a:t>
            </a:r>
            <a:r>
              <a:rPr lang="en-US" dirty="0">
                <a:solidFill>
                  <a:schemeClr val="tx1"/>
                </a:solidFill>
              </a:rPr>
              <a:t> tang a </a:t>
            </a:r>
            <a:r>
              <a:rPr lang="en-US" dirty="0" err="1">
                <a:solidFill>
                  <a:schemeClr val="tx1"/>
                </a:solidFill>
              </a:rPr>
              <a:t>lên</a:t>
            </a:r>
            <a:r>
              <a:rPr lang="en-US" dirty="0">
                <a:solidFill>
                  <a:schemeClr val="tx1"/>
                </a:solidFill>
              </a:rPr>
              <a:t> 1</a:t>
            </a:r>
          </a:p>
          <a:p>
            <a:r>
              <a:rPr lang="en-US" dirty="0">
                <a:solidFill>
                  <a:schemeClr val="tx1"/>
                </a:solidFill>
              </a:rPr>
              <a:t>+ : </a:t>
            </a:r>
            <a:r>
              <a:rPr lang="en-US" dirty="0" err="1">
                <a:solidFill>
                  <a:schemeClr val="tx1"/>
                </a:solidFill>
              </a:rPr>
              <a:t>cộng</a:t>
            </a:r>
            <a:r>
              <a:rPr lang="en-US" dirty="0">
                <a:solidFill>
                  <a:schemeClr val="tx1"/>
                </a:solidFill>
              </a:rPr>
              <a:t> 2 </a:t>
            </a:r>
            <a:r>
              <a:rPr lang="en-US" dirty="0" err="1">
                <a:solidFill>
                  <a:schemeClr val="tx1"/>
                </a:solidFill>
              </a:rPr>
              <a:t>kết</a:t>
            </a:r>
            <a:r>
              <a:rPr lang="en-US" dirty="0">
                <a:solidFill>
                  <a:schemeClr val="tx1"/>
                </a:solidFill>
              </a:rPr>
              <a:t> quả</a:t>
            </a:r>
          </a:p>
          <a:p>
            <a:r>
              <a:rPr lang="en-US" dirty="0">
                <a:solidFill>
                  <a:schemeClr val="tx1"/>
                </a:solidFill>
              </a:rPr>
              <a:t>-&gt; 3 + 5 = 8</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94</a:t>
            </a:fld>
            <a:endParaRPr lang="en-US"/>
          </a:p>
        </p:txBody>
      </p:sp>
    </p:spTree>
    <p:extLst>
      <p:ext uri="{BB962C8B-B14F-4D97-AF65-F5344CB8AC3E}">
        <p14:creationId xmlns:p14="http://schemas.microsoft.com/office/powerpoint/2010/main" val="99384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1428548" cy="4838700"/>
          </a:xfrm>
          <a:prstGeom prst="rect">
            <a:avLst/>
          </a:prstGeom>
        </p:spPr>
      </p:pic>
      <p:sp>
        <p:nvSpPr>
          <p:cNvPr id="8" name="TextBox 7"/>
          <p:cNvSpPr txBox="1"/>
          <p:nvPr/>
        </p:nvSpPr>
        <p:spPr>
          <a:xfrm>
            <a:off x="6347709" y="3263900"/>
            <a:ext cx="5666491" cy="34163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Giá</a:t>
            </a:r>
            <a:r>
              <a:rPr lang="en-US" dirty="0">
                <a:solidFill>
                  <a:schemeClr val="tx1"/>
                </a:solidFill>
              </a:rPr>
              <a:t> </a:t>
            </a:r>
            <a:r>
              <a:rPr lang="en-US" dirty="0" err="1">
                <a:solidFill>
                  <a:schemeClr val="tx1"/>
                </a:solidFill>
              </a:rPr>
              <a:t>trị</a:t>
            </a:r>
            <a:r>
              <a:rPr lang="en-US" dirty="0">
                <a:solidFill>
                  <a:schemeClr val="tx1"/>
                </a:solidFill>
              </a:rPr>
              <a:t> in </a:t>
            </a:r>
            <a:r>
              <a:rPr lang="en-US" dirty="0" err="1">
                <a:solidFill>
                  <a:schemeClr val="tx1"/>
                </a:solidFill>
              </a:rPr>
              <a:t>ra</a:t>
            </a:r>
            <a:r>
              <a:rPr lang="en-US" dirty="0">
                <a:solidFill>
                  <a:schemeClr val="tx1"/>
                </a:solidFill>
              </a:rPr>
              <a:t>: </a:t>
            </a:r>
          </a:p>
          <a:p>
            <a:pPr marL="342900" indent="-342900">
              <a:buAutoNum type="alphaLcPeriod"/>
            </a:pPr>
            <a:r>
              <a:rPr lang="en-US" dirty="0">
                <a:solidFill>
                  <a:schemeClr val="tx1"/>
                </a:solidFill>
              </a:rPr>
              <a:t>8</a:t>
            </a:r>
          </a:p>
          <a:p>
            <a:pPr marL="342900" indent="-342900">
              <a:buAutoNum type="alphaLcPeriod"/>
            </a:pPr>
            <a:r>
              <a:rPr lang="en-US" b="1" dirty="0">
                <a:solidFill>
                  <a:schemeClr val="tx1"/>
                </a:solidFill>
              </a:rPr>
              <a:t>9</a:t>
            </a:r>
          </a:p>
          <a:p>
            <a:pPr marL="342900" indent="-342900">
              <a:buAutoNum type="alphaLcPeriod"/>
            </a:pPr>
            <a:r>
              <a:rPr lang="en-US" dirty="0">
                <a:solidFill>
                  <a:schemeClr val="tx1"/>
                </a:solidFill>
              </a:rPr>
              <a:t>7</a:t>
            </a:r>
          </a:p>
          <a:p>
            <a:pPr marL="342900" indent="-342900">
              <a:buAutoNum type="alphaLcPeriod"/>
            </a:pPr>
            <a:r>
              <a:rPr lang="en-US" dirty="0">
                <a:solidFill>
                  <a:schemeClr val="tx1"/>
                </a:solidFill>
              </a:rPr>
              <a:t>6</a:t>
            </a: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Thứ</a:t>
            </a:r>
            <a:r>
              <a:rPr lang="en-US" dirty="0">
                <a:solidFill>
                  <a:schemeClr val="tx1"/>
                </a:solidFill>
              </a:rPr>
              <a:t> </a:t>
            </a:r>
            <a:r>
              <a:rPr lang="en-US" dirty="0" err="1">
                <a:solidFill>
                  <a:schemeClr val="tx1"/>
                </a:solidFill>
              </a:rPr>
              <a:t>tự</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a:t>
            </a:r>
          </a:p>
          <a:p>
            <a:r>
              <a:rPr lang="en-US" dirty="0">
                <a:solidFill>
                  <a:schemeClr val="tx1"/>
                </a:solidFill>
              </a:rPr>
              <a:t>++a : </a:t>
            </a:r>
            <a:r>
              <a:rPr lang="en-US" dirty="0" err="1">
                <a:solidFill>
                  <a:schemeClr val="tx1"/>
                </a:solidFill>
              </a:rPr>
              <a:t>Trực</a:t>
            </a:r>
            <a:r>
              <a:rPr lang="en-US" dirty="0">
                <a:solidFill>
                  <a:schemeClr val="tx1"/>
                </a:solidFill>
              </a:rPr>
              <a:t> </a:t>
            </a:r>
            <a:r>
              <a:rPr lang="en-US" dirty="0" err="1">
                <a:solidFill>
                  <a:schemeClr val="tx1"/>
                </a:solidFill>
              </a:rPr>
              <a:t>tiếp</a:t>
            </a:r>
            <a:r>
              <a:rPr lang="en-US" dirty="0">
                <a:solidFill>
                  <a:schemeClr val="tx1"/>
                </a:solidFill>
              </a:rPr>
              <a:t> tang a </a:t>
            </a:r>
            <a:r>
              <a:rPr lang="en-US" dirty="0" err="1">
                <a:solidFill>
                  <a:schemeClr val="tx1"/>
                </a:solidFill>
              </a:rPr>
              <a:t>lên</a:t>
            </a:r>
            <a:r>
              <a:rPr lang="en-US" dirty="0">
                <a:solidFill>
                  <a:schemeClr val="tx1"/>
                </a:solidFill>
              </a:rPr>
              <a:t> 1, </a:t>
            </a:r>
            <a:r>
              <a:rPr lang="en-US" dirty="0" err="1">
                <a:solidFill>
                  <a:schemeClr val="tx1"/>
                </a:solidFill>
              </a:rPr>
              <a:t>tra</a:t>
            </a:r>
            <a:r>
              <a:rPr lang="en-US" dirty="0">
                <a:solidFill>
                  <a:schemeClr val="tx1"/>
                </a:solidFill>
              </a:rPr>
              <a:t>̉ </a:t>
            </a:r>
            <a:r>
              <a:rPr lang="en-US" dirty="0" err="1">
                <a:solidFill>
                  <a:schemeClr val="tx1"/>
                </a:solidFill>
              </a:rPr>
              <a:t>vê</a:t>
            </a:r>
            <a:r>
              <a:rPr lang="en-US" dirty="0">
                <a:solidFill>
                  <a:schemeClr val="tx1"/>
                </a:solidFill>
              </a:rPr>
              <a:t>̀ </a:t>
            </a:r>
            <a:r>
              <a:rPr lang="en-US" dirty="0" err="1">
                <a:solidFill>
                  <a:schemeClr val="tx1"/>
                </a:solidFill>
              </a:rPr>
              <a:t>gia</a:t>
            </a:r>
            <a:r>
              <a:rPr lang="en-US" dirty="0">
                <a:solidFill>
                  <a:schemeClr val="tx1"/>
                </a:solidFill>
              </a:rPr>
              <a:t>́ trị </a:t>
            </a:r>
            <a:r>
              <a:rPr lang="en-US" dirty="0" err="1">
                <a:solidFill>
                  <a:schemeClr val="tx1"/>
                </a:solidFill>
              </a:rPr>
              <a:t>tại</a:t>
            </a:r>
            <a:r>
              <a:rPr lang="en-US" dirty="0">
                <a:solidFill>
                  <a:schemeClr val="tx1"/>
                </a:solidFill>
              </a:rPr>
              <a:t> </a:t>
            </a:r>
            <a:r>
              <a:rPr lang="en-US" dirty="0" err="1">
                <a:solidFill>
                  <a:schemeClr val="tx1"/>
                </a:solidFill>
              </a:rPr>
              <a:t>địa</a:t>
            </a:r>
            <a:r>
              <a:rPr lang="en-US" dirty="0">
                <a:solidFill>
                  <a:schemeClr val="tx1"/>
                </a:solidFill>
              </a:rPr>
              <a:t> chỉ </a:t>
            </a:r>
            <a:r>
              <a:rPr lang="en-US" dirty="0" err="1">
                <a:solidFill>
                  <a:schemeClr val="tx1"/>
                </a:solidFill>
              </a:rPr>
              <a:t>của</a:t>
            </a:r>
            <a:r>
              <a:rPr lang="en-US" dirty="0">
                <a:solidFill>
                  <a:schemeClr val="tx1"/>
                </a:solidFill>
              </a:rPr>
              <a:t> a </a:t>
            </a:r>
            <a:r>
              <a:rPr lang="en-US" dirty="0" err="1">
                <a:solidFill>
                  <a:schemeClr val="tx1"/>
                </a:solidFill>
              </a:rPr>
              <a:t>cho</a:t>
            </a:r>
            <a:r>
              <a:rPr lang="en-US" dirty="0">
                <a:solidFill>
                  <a:schemeClr val="tx1"/>
                </a:solidFill>
              </a:rPr>
              <a:t> </a:t>
            </a:r>
            <a:r>
              <a:rPr lang="en-US" dirty="0" err="1">
                <a:solidFill>
                  <a:schemeClr val="tx1"/>
                </a:solidFill>
              </a:rPr>
              <a:t>phép</a:t>
            </a:r>
            <a:r>
              <a:rPr lang="en-US" dirty="0">
                <a:solidFill>
                  <a:schemeClr val="tx1"/>
                </a:solidFill>
              </a:rPr>
              <a:t> </a:t>
            </a:r>
            <a:r>
              <a:rPr lang="en-US" dirty="0" err="1">
                <a:solidFill>
                  <a:schemeClr val="tx1"/>
                </a:solidFill>
              </a:rPr>
              <a:t>toán</a:t>
            </a:r>
            <a:r>
              <a:rPr lang="en-US" dirty="0">
                <a:solidFill>
                  <a:schemeClr val="tx1"/>
                </a:solidFill>
              </a:rPr>
              <a:t> </a:t>
            </a:r>
            <a:r>
              <a:rPr lang="en-US" dirty="0" err="1">
                <a:solidFill>
                  <a:schemeClr val="tx1"/>
                </a:solidFill>
              </a:rPr>
              <a:t>tiếp</a:t>
            </a:r>
            <a:r>
              <a:rPr lang="en-US" dirty="0">
                <a:solidFill>
                  <a:schemeClr val="tx1"/>
                </a:solidFill>
              </a:rPr>
              <a:t> </a:t>
            </a:r>
            <a:r>
              <a:rPr lang="en-US" dirty="0" err="1">
                <a:solidFill>
                  <a:schemeClr val="tx1"/>
                </a:solidFill>
              </a:rPr>
              <a:t>theo</a:t>
            </a:r>
            <a:endParaRPr lang="en-US" dirty="0">
              <a:solidFill>
                <a:schemeClr val="tx1"/>
              </a:solidFill>
            </a:endParaRPr>
          </a:p>
          <a:p>
            <a:r>
              <a:rPr lang="en-US" dirty="0">
                <a:solidFill>
                  <a:schemeClr val="tx1"/>
                </a:solidFill>
              </a:rPr>
              <a:t>a++ : tang </a:t>
            </a:r>
            <a:r>
              <a:rPr lang="en-US" dirty="0" err="1">
                <a:solidFill>
                  <a:schemeClr val="tx1"/>
                </a:solidFill>
              </a:rPr>
              <a:t>gia</a:t>
            </a:r>
            <a:r>
              <a:rPr lang="en-US" dirty="0">
                <a:solidFill>
                  <a:schemeClr val="tx1"/>
                </a:solidFill>
              </a:rPr>
              <a:t>́ trị a </a:t>
            </a:r>
            <a:r>
              <a:rPr lang="en-US" dirty="0" err="1">
                <a:solidFill>
                  <a:schemeClr val="tx1"/>
                </a:solidFill>
              </a:rPr>
              <a:t>lên</a:t>
            </a:r>
            <a:r>
              <a:rPr lang="en-US" dirty="0">
                <a:solidFill>
                  <a:schemeClr val="tx1"/>
                </a:solidFill>
              </a:rPr>
              <a:t> 1, </a:t>
            </a:r>
            <a:r>
              <a:rPr lang="en-US" dirty="0" err="1">
                <a:solidFill>
                  <a:schemeClr val="tx1"/>
                </a:solidFill>
              </a:rPr>
              <a:t>sau</a:t>
            </a:r>
            <a:r>
              <a:rPr lang="en-US" dirty="0">
                <a:solidFill>
                  <a:schemeClr val="tx1"/>
                </a:solidFill>
              </a:rPr>
              <a:t> </a:t>
            </a:r>
            <a:r>
              <a:rPr lang="en-US" dirty="0" err="1">
                <a:solidFill>
                  <a:schemeClr val="tx1"/>
                </a:solidFill>
              </a:rPr>
              <a:t>đo</a:t>
            </a:r>
            <a:r>
              <a:rPr lang="en-US" dirty="0">
                <a:solidFill>
                  <a:schemeClr val="tx1"/>
                </a:solidFill>
              </a:rPr>
              <a:t>́ </a:t>
            </a:r>
            <a:r>
              <a:rPr lang="en-US" dirty="0" err="1">
                <a:solidFill>
                  <a:schemeClr val="tx1"/>
                </a:solidFill>
              </a:rPr>
              <a:t>tra</a:t>
            </a:r>
            <a:r>
              <a:rPr lang="en-US" dirty="0">
                <a:solidFill>
                  <a:schemeClr val="tx1"/>
                </a:solidFill>
              </a:rPr>
              <a:t>̉ </a:t>
            </a:r>
            <a:r>
              <a:rPr lang="en-US" dirty="0" err="1">
                <a:solidFill>
                  <a:schemeClr val="tx1"/>
                </a:solidFill>
              </a:rPr>
              <a:t>vê</a:t>
            </a:r>
            <a:r>
              <a:rPr lang="en-US" dirty="0">
                <a:solidFill>
                  <a:schemeClr val="tx1"/>
                </a:solidFill>
              </a:rPr>
              <a:t>̀ </a:t>
            </a:r>
            <a:r>
              <a:rPr lang="en-US" dirty="0" err="1">
                <a:solidFill>
                  <a:schemeClr val="tx1"/>
                </a:solidFill>
              </a:rPr>
              <a:t>gia</a:t>
            </a:r>
            <a:r>
              <a:rPr lang="en-US" dirty="0">
                <a:solidFill>
                  <a:schemeClr val="tx1"/>
                </a:solidFill>
              </a:rPr>
              <a:t>́ trị </a:t>
            </a:r>
            <a:r>
              <a:rPr lang="en-US" dirty="0" err="1">
                <a:solidFill>
                  <a:schemeClr val="tx1"/>
                </a:solidFill>
              </a:rPr>
              <a:t>khi</a:t>
            </a:r>
            <a:r>
              <a:rPr lang="en-US" dirty="0">
                <a:solidFill>
                  <a:schemeClr val="tx1"/>
                </a:solidFill>
              </a:rPr>
              <a:t> </a:t>
            </a:r>
            <a:r>
              <a:rPr lang="en-US" dirty="0" err="1">
                <a:solidFill>
                  <a:schemeClr val="tx1"/>
                </a:solidFill>
              </a:rPr>
              <a:t>chưa</a:t>
            </a:r>
            <a:r>
              <a:rPr lang="en-US" dirty="0">
                <a:solidFill>
                  <a:schemeClr val="tx1"/>
                </a:solidFill>
              </a:rPr>
              <a:t> tang</a:t>
            </a:r>
          </a:p>
          <a:p>
            <a:r>
              <a:rPr lang="en-US" dirty="0">
                <a:solidFill>
                  <a:schemeClr val="tx1"/>
                </a:solidFill>
              </a:rPr>
              <a:t>+ : </a:t>
            </a:r>
            <a:r>
              <a:rPr lang="en-US" dirty="0" err="1">
                <a:solidFill>
                  <a:schemeClr val="tx1"/>
                </a:solidFill>
              </a:rPr>
              <a:t>cộng</a:t>
            </a:r>
            <a:r>
              <a:rPr lang="en-US" dirty="0">
                <a:solidFill>
                  <a:schemeClr val="tx1"/>
                </a:solidFill>
              </a:rPr>
              <a:t> 2 </a:t>
            </a:r>
            <a:r>
              <a:rPr lang="en-US" dirty="0" err="1">
                <a:solidFill>
                  <a:schemeClr val="tx1"/>
                </a:solidFill>
              </a:rPr>
              <a:t>kết</a:t>
            </a:r>
            <a:r>
              <a:rPr lang="en-US" dirty="0">
                <a:solidFill>
                  <a:schemeClr val="tx1"/>
                </a:solidFill>
              </a:rPr>
              <a:t> quả (</a:t>
            </a:r>
            <a:r>
              <a:rPr lang="en-US" dirty="0" err="1">
                <a:solidFill>
                  <a:schemeClr val="tx1"/>
                </a:solidFill>
              </a:rPr>
              <a:t>gia</a:t>
            </a:r>
            <a:r>
              <a:rPr lang="en-US" dirty="0">
                <a:solidFill>
                  <a:schemeClr val="tx1"/>
                </a:solidFill>
              </a:rPr>
              <a:t>́ trị </a:t>
            </a:r>
            <a:r>
              <a:rPr lang="en-US" dirty="0" err="1">
                <a:solidFill>
                  <a:schemeClr val="tx1"/>
                </a:solidFill>
              </a:rPr>
              <a:t>tại</a:t>
            </a:r>
            <a:r>
              <a:rPr lang="en-US" dirty="0">
                <a:solidFill>
                  <a:schemeClr val="tx1"/>
                </a:solidFill>
              </a:rPr>
              <a:t> </a:t>
            </a:r>
            <a:r>
              <a:rPr lang="en-US" dirty="0" err="1">
                <a:solidFill>
                  <a:schemeClr val="tx1"/>
                </a:solidFill>
              </a:rPr>
              <a:t>địa</a:t>
            </a:r>
            <a:r>
              <a:rPr lang="en-US" dirty="0">
                <a:solidFill>
                  <a:schemeClr val="tx1"/>
                </a:solidFill>
              </a:rPr>
              <a:t> chỉ </a:t>
            </a:r>
            <a:r>
              <a:rPr lang="en-US" dirty="0" err="1">
                <a:solidFill>
                  <a:schemeClr val="tx1"/>
                </a:solidFill>
              </a:rPr>
              <a:t>của</a:t>
            </a:r>
            <a:r>
              <a:rPr lang="en-US" dirty="0">
                <a:solidFill>
                  <a:schemeClr val="tx1"/>
                </a:solidFill>
              </a:rPr>
              <a:t> a + </a:t>
            </a:r>
            <a:r>
              <a:rPr lang="en-US" dirty="0" err="1">
                <a:solidFill>
                  <a:schemeClr val="tx1"/>
                </a:solidFill>
              </a:rPr>
              <a:t>gia</a:t>
            </a:r>
            <a:r>
              <a:rPr lang="en-US" dirty="0">
                <a:solidFill>
                  <a:schemeClr val="tx1"/>
                </a:solidFill>
              </a:rPr>
              <a:t>́ trị a++)</a:t>
            </a:r>
          </a:p>
          <a:p>
            <a:r>
              <a:rPr lang="en-US" dirty="0">
                <a:solidFill>
                  <a:schemeClr val="tx1"/>
                </a:solidFill>
              </a:rPr>
              <a:t>-&gt; 5 + 4 = 9</a:t>
            </a: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95</a:t>
            </a:fld>
            <a:endParaRPr lang="en-US"/>
          </a:p>
        </p:txBody>
      </p:sp>
    </p:spTree>
    <p:extLst>
      <p:ext uri="{BB962C8B-B14F-4D97-AF65-F5344CB8AC3E}">
        <p14:creationId xmlns:p14="http://schemas.microsoft.com/office/powerpoint/2010/main" val="2742285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838374" cy="5857616"/>
          </a:xfrm>
          <a:prstGeom prst="rect">
            <a:avLst/>
          </a:prstGeom>
        </p:spPr>
      </p:pic>
      <p:sp>
        <p:nvSpPr>
          <p:cNvPr id="8" name="TextBox 7"/>
          <p:cNvSpPr txBox="1"/>
          <p:nvPr/>
        </p:nvSpPr>
        <p:spPr>
          <a:xfrm>
            <a:off x="6939646" y="4380288"/>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 </a:t>
            </a:r>
            <a:r>
              <a:rPr lang="en-US" dirty="0" err="1">
                <a:solidFill>
                  <a:schemeClr val="tx1"/>
                </a:solidFill>
              </a:rPr>
              <a:t>đầu</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của</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a:t>
            </a:r>
          </a:p>
          <a:p>
            <a:pPr marL="342900" indent="-342900">
              <a:buAutoNum type="alphaLcPeriod"/>
            </a:pPr>
            <a:r>
              <a:rPr lang="en-US" b="1" dirty="0">
                <a:solidFill>
                  <a:schemeClr val="tx1"/>
                </a:solidFill>
              </a:rPr>
              <a:t> </a:t>
            </a:r>
            <a:r>
              <a:rPr lang="en-US" b="1" dirty="0" err="1">
                <a:solidFill>
                  <a:schemeClr val="tx1"/>
                </a:solidFill>
              </a:rPr>
              <a:t>Lặp</a:t>
            </a:r>
            <a:r>
              <a:rPr lang="en-US" b="1" dirty="0">
                <a:solidFill>
                  <a:schemeClr val="tx1"/>
                </a:solidFill>
              </a:rPr>
              <a:t> </a:t>
            </a:r>
            <a:r>
              <a:rPr lang="en-US" b="1" dirty="0" err="1">
                <a:solidFill>
                  <a:schemeClr val="tx1"/>
                </a:solidFill>
              </a:rPr>
              <a:t>vô</a:t>
            </a:r>
            <a:r>
              <a:rPr lang="en-US" b="1" dirty="0">
                <a:solidFill>
                  <a:schemeClr val="tx1"/>
                </a:solidFill>
              </a:rPr>
              <a:t> </a:t>
            </a:r>
            <a:r>
              <a:rPr lang="en-US" b="1" dirty="0" err="1">
                <a:solidFill>
                  <a:schemeClr val="tx1"/>
                </a:solidFill>
              </a:rPr>
              <a:t>tận</a:t>
            </a:r>
            <a:endParaRPr lang="en-US" b="1"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Lặp</a:t>
            </a:r>
            <a:r>
              <a:rPr lang="en-US" dirty="0">
                <a:solidFill>
                  <a:schemeClr val="tx1"/>
                </a:solidFill>
              </a:rPr>
              <a:t> 10 </a:t>
            </a:r>
            <a:r>
              <a:rPr lang="en-US" dirty="0" err="1">
                <a:solidFill>
                  <a:schemeClr val="tx1"/>
                </a:solidFill>
              </a:rPr>
              <a:t>lần</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Lặp</a:t>
            </a:r>
            <a:r>
              <a:rPr lang="en-US" dirty="0">
                <a:solidFill>
                  <a:schemeClr val="tx1"/>
                </a:solidFill>
              </a:rPr>
              <a:t> 1 </a:t>
            </a:r>
            <a:r>
              <a:rPr lang="en-US" dirty="0" err="1">
                <a:solidFill>
                  <a:schemeClr val="tx1"/>
                </a:solidFill>
              </a:rPr>
              <a:t>lần</a:t>
            </a:r>
            <a:endParaRPr lang="en-US" dirty="0">
              <a:solidFill>
                <a:schemeClr val="tx1"/>
              </a:solidFill>
            </a:endParaRPr>
          </a:p>
          <a:p>
            <a:pPr marL="342900" indent="-342900">
              <a:buAutoNum type="alphaLcPeriod"/>
            </a:pPr>
            <a:r>
              <a:rPr lang="en-US" dirty="0">
                <a:solidFill>
                  <a:schemeClr val="tx1"/>
                </a:solidFill>
              </a:rPr>
              <a:t> </a:t>
            </a:r>
            <a:r>
              <a:rPr lang="en-US" dirty="0" err="1">
                <a:solidFill>
                  <a:schemeClr val="tx1"/>
                </a:solidFill>
              </a:rPr>
              <a:t>Lặp</a:t>
            </a:r>
            <a:r>
              <a:rPr lang="en-US" dirty="0">
                <a:solidFill>
                  <a:schemeClr val="tx1"/>
                </a:solidFill>
              </a:rPr>
              <a:t> 0 </a:t>
            </a:r>
            <a:r>
              <a:rPr lang="en-US" dirty="0" err="1">
                <a:solidFill>
                  <a:schemeClr val="tx1"/>
                </a:solidFill>
              </a:rPr>
              <a:t>lần</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96</a:t>
            </a:fld>
            <a:endParaRPr lang="en-US"/>
          </a:p>
        </p:txBody>
      </p:sp>
    </p:spTree>
    <p:extLst>
      <p:ext uri="{BB962C8B-B14F-4D97-AF65-F5344CB8AC3E}">
        <p14:creationId xmlns:p14="http://schemas.microsoft.com/office/powerpoint/2010/main" val="4089677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955589" cy="5143500"/>
          </a:xfrm>
          <a:prstGeom prst="rect">
            <a:avLst/>
          </a:prstGeom>
        </p:spPr>
      </p:pic>
      <p:cxnSp>
        <p:nvCxnSpPr>
          <p:cNvPr id="6" name="Straight Arrow Connector 5"/>
          <p:cNvCxnSpPr/>
          <p:nvPr/>
        </p:nvCxnSpPr>
        <p:spPr>
          <a:xfrm flipH="1" flipV="1">
            <a:off x="3435350" y="4445000"/>
            <a:ext cx="444500" cy="393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85809" y="3721100"/>
            <a:ext cx="566649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tx1"/>
                </a:solidFill>
              </a:rPr>
              <a:t>2 </a:t>
            </a:r>
            <a:r>
              <a:rPr lang="en-US" dirty="0" err="1">
                <a:solidFill>
                  <a:schemeClr val="tx1"/>
                </a:solidFill>
              </a:rPr>
              <a:t>địa</a:t>
            </a:r>
            <a:r>
              <a:rPr lang="en-US" dirty="0">
                <a:solidFill>
                  <a:schemeClr val="tx1"/>
                </a:solidFill>
              </a:rPr>
              <a:t> </a:t>
            </a:r>
            <a:r>
              <a:rPr lang="en-US" dirty="0" err="1">
                <a:solidFill>
                  <a:schemeClr val="tx1"/>
                </a:solidFill>
              </a:rPr>
              <a:t>chỉ</a:t>
            </a:r>
            <a:r>
              <a:rPr lang="en-US" dirty="0">
                <a:solidFill>
                  <a:schemeClr val="tx1"/>
                </a:solidFill>
              </a:rPr>
              <a:t> in </a:t>
            </a:r>
            <a:r>
              <a:rPr lang="en-US" dirty="0" err="1">
                <a:solidFill>
                  <a:schemeClr val="tx1"/>
                </a:solidFill>
              </a:rPr>
              <a:t>ra</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nhau</a:t>
            </a:r>
            <a:r>
              <a:rPr lang="en-US" dirty="0">
                <a:solidFill>
                  <a:schemeClr val="tx1"/>
                </a:solidFill>
              </a:rPr>
              <a:t>:</a:t>
            </a:r>
          </a:p>
          <a:p>
            <a:pPr marL="342900" indent="-342900">
              <a:buAutoNum type="alphaLcPeriod"/>
            </a:pPr>
            <a:r>
              <a:rPr lang="en-US" b="1" dirty="0">
                <a:solidFill>
                  <a:schemeClr val="tx1"/>
                </a:solidFill>
              </a:rPr>
              <a:t>4 bytes</a:t>
            </a:r>
          </a:p>
          <a:p>
            <a:pPr marL="342900" indent="-342900">
              <a:buAutoNum type="alphaLcPeriod"/>
            </a:pPr>
            <a:r>
              <a:rPr lang="en-US" dirty="0">
                <a:solidFill>
                  <a:schemeClr val="tx1"/>
                </a:solidFill>
              </a:rPr>
              <a:t>1 byte</a:t>
            </a:r>
          </a:p>
          <a:p>
            <a:pPr marL="342900" indent="-342900">
              <a:buAutoNum type="alphaLcPeriod"/>
            </a:pPr>
            <a:r>
              <a:rPr lang="en-US" dirty="0" err="1">
                <a:solidFill>
                  <a:schemeClr val="tx1"/>
                </a:solidFill>
              </a:rPr>
              <a:t>Khong</a:t>
            </a:r>
            <a:r>
              <a:rPr lang="en-US" dirty="0">
                <a:solidFill>
                  <a:schemeClr val="tx1"/>
                </a:solidFill>
              </a:rPr>
              <a:t> co </a:t>
            </a:r>
            <a:r>
              <a:rPr lang="en-US" dirty="0" err="1">
                <a:solidFill>
                  <a:schemeClr val="tx1"/>
                </a:solidFill>
              </a:rPr>
              <a:t>cau</a:t>
            </a:r>
            <a:r>
              <a:rPr lang="en-US" dirty="0">
                <a:solidFill>
                  <a:schemeClr val="tx1"/>
                </a:solidFill>
              </a:rPr>
              <a:t> </a:t>
            </a:r>
            <a:r>
              <a:rPr lang="en-US" dirty="0" err="1">
                <a:solidFill>
                  <a:schemeClr val="tx1"/>
                </a:solidFill>
              </a:rPr>
              <a:t>trl</a:t>
            </a:r>
            <a:r>
              <a:rPr lang="en-US" dirty="0">
                <a:solidFill>
                  <a:schemeClr val="tx1"/>
                </a:solidFill>
              </a:rPr>
              <a:t> dung</a:t>
            </a:r>
          </a:p>
          <a:p>
            <a:pPr marL="342900" indent="-342900">
              <a:buAutoNum type="alphaLcPeriod"/>
            </a:pPr>
            <a:r>
              <a:rPr lang="en-US" dirty="0" err="1">
                <a:solidFill>
                  <a:schemeClr val="tx1"/>
                </a:solidFill>
              </a:rPr>
              <a:t>Không</a:t>
            </a:r>
            <a:r>
              <a:rPr lang="en-US" dirty="0">
                <a:solidFill>
                  <a:schemeClr val="tx1"/>
                </a:solidFill>
              </a:rPr>
              <a:t> </a:t>
            </a:r>
            <a:r>
              <a:rPr lang="en-US" dirty="0" err="1">
                <a:solidFill>
                  <a:schemeClr val="tx1"/>
                </a:solidFill>
              </a:rPr>
              <a:t>xác</a:t>
            </a:r>
            <a:r>
              <a:rPr lang="en-US" dirty="0">
                <a:solidFill>
                  <a:schemeClr val="tx1"/>
                </a:solidFill>
              </a:rPr>
              <a:t> </a:t>
            </a:r>
            <a:r>
              <a:rPr lang="en-US" dirty="0" err="1">
                <a:solidFill>
                  <a:schemeClr val="tx1"/>
                </a:solidFill>
              </a:rPr>
              <a:t>định</a:t>
            </a:r>
            <a:endParaRPr lang="en-US" dirty="0">
              <a:solidFill>
                <a:schemeClr val="tx1"/>
              </a:solidFill>
            </a:endParaRPr>
          </a:p>
          <a:p>
            <a:pPr marL="342900" indent="-342900">
              <a:buAutoNum type="alphaLcPeriod"/>
            </a:pPr>
            <a:endParaRPr lang="en-US" dirty="0">
              <a:solidFill>
                <a:schemeClr val="tx1"/>
              </a:solidFill>
            </a:endParaRPr>
          </a:p>
          <a:p>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in </a:t>
            </a:r>
            <a:r>
              <a:rPr lang="en-US" dirty="0" err="1">
                <a:solidFill>
                  <a:schemeClr val="tx1"/>
                </a:solidFill>
              </a:rPr>
              <a:t>ra</a:t>
            </a:r>
            <a:r>
              <a:rPr lang="en-US" dirty="0">
                <a:solidFill>
                  <a:schemeClr val="tx1"/>
                </a:solidFill>
              </a:rPr>
              <a:t> %p </a:t>
            </a:r>
            <a:r>
              <a:rPr lang="en-US" dirty="0" err="1">
                <a:solidFill>
                  <a:schemeClr val="tx1"/>
                </a:solidFill>
              </a:rPr>
              <a:t>của</a:t>
            </a:r>
            <a:r>
              <a:rPr lang="en-US" dirty="0">
                <a:solidFill>
                  <a:schemeClr val="tx1"/>
                </a:solidFill>
              </a:rPr>
              <a:t> </a:t>
            </a:r>
            <a:r>
              <a:rPr lang="en-US" dirty="0" err="1">
                <a:solidFill>
                  <a:schemeClr val="tx1"/>
                </a:solidFill>
              </a:rPr>
              <a:t>ptr</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địa</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ptr</a:t>
            </a:r>
            <a:r>
              <a:rPr lang="en-US" dirty="0">
                <a:solidFill>
                  <a:schemeClr val="tx1"/>
                </a:solidFill>
              </a:rPr>
              <a:t>, </a:t>
            </a:r>
            <a:r>
              <a:rPr lang="en-US" dirty="0" err="1">
                <a:solidFill>
                  <a:schemeClr val="tx1"/>
                </a:solidFill>
              </a:rPr>
              <a:t>ptr</a:t>
            </a:r>
            <a:r>
              <a:rPr lang="en-US" dirty="0">
                <a:solidFill>
                  <a:schemeClr val="tx1"/>
                </a:solidFill>
              </a:rPr>
              <a:t> + 1 tang </a:t>
            </a:r>
            <a:r>
              <a:rPr lang="en-US" dirty="0" err="1">
                <a:solidFill>
                  <a:schemeClr val="tx1"/>
                </a:solidFill>
              </a:rPr>
              <a:t>địa</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ptr</a:t>
            </a:r>
            <a:r>
              <a:rPr lang="en-US" dirty="0">
                <a:solidFill>
                  <a:schemeClr val="tx1"/>
                </a:solidFill>
              </a:rPr>
              <a:t> </a:t>
            </a:r>
            <a:r>
              <a:rPr lang="en-US" dirty="0" err="1">
                <a:solidFill>
                  <a:schemeClr val="tx1"/>
                </a:solidFill>
              </a:rPr>
              <a:t>lên</a:t>
            </a:r>
            <a:r>
              <a:rPr lang="en-US" dirty="0">
                <a:solidFill>
                  <a:schemeClr val="tx1"/>
                </a:solidFill>
              </a:rPr>
              <a:t> 4 bytes = </a:t>
            </a:r>
            <a:r>
              <a:rPr lang="en-US" dirty="0" err="1">
                <a:solidFill>
                  <a:schemeClr val="tx1"/>
                </a:solidFill>
              </a:rPr>
              <a:t>kích</a:t>
            </a:r>
            <a:r>
              <a:rPr lang="en-US" dirty="0">
                <a:solidFill>
                  <a:schemeClr val="tx1"/>
                </a:solidFill>
              </a:rPr>
              <a:t> </a:t>
            </a:r>
            <a:r>
              <a:rPr lang="en-US" dirty="0" err="1">
                <a:solidFill>
                  <a:schemeClr val="tx1"/>
                </a:solidFill>
              </a:rPr>
              <a:t>thước</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int</a:t>
            </a:r>
            <a:endParaRPr lang="en-US" dirty="0">
              <a:solidFill>
                <a:schemeClr val="tx1"/>
              </a:solidFill>
            </a:endParaRP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97</a:t>
            </a:fld>
            <a:endParaRPr lang="en-US"/>
          </a:p>
        </p:txBody>
      </p:sp>
    </p:spTree>
    <p:extLst>
      <p:ext uri="{BB962C8B-B14F-4D97-AF65-F5344CB8AC3E}">
        <p14:creationId xmlns:p14="http://schemas.microsoft.com/office/powerpoint/2010/main" val="297171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9893300" cy="6742995"/>
          </a:xfrm>
          <a:prstGeom prst="rect">
            <a:avLst/>
          </a:prstGeom>
        </p:spPr>
      </p:pic>
      <p:sp>
        <p:nvSpPr>
          <p:cNvPr id="8" name="TextBox 7"/>
          <p:cNvSpPr txBox="1"/>
          <p:nvPr/>
        </p:nvSpPr>
        <p:spPr>
          <a:xfrm>
            <a:off x="6939646" y="4380288"/>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Thêm</a:t>
            </a:r>
            <a:r>
              <a:rPr lang="en-US" dirty="0">
                <a:solidFill>
                  <a:schemeClr val="tx1"/>
                </a:solidFill>
              </a:rPr>
              <a:t> </a:t>
            </a:r>
            <a:r>
              <a:rPr lang="en-US" dirty="0" err="1">
                <a:solidFill>
                  <a:schemeClr val="tx1"/>
                </a:solidFill>
              </a:rPr>
              <a:t>dòng</a:t>
            </a:r>
            <a:r>
              <a:rPr lang="en-US" dirty="0">
                <a:solidFill>
                  <a:schemeClr val="tx1"/>
                </a:solidFill>
              </a:rPr>
              <a:t> mã </a:t>
            </a:r>
            <a:r>
              <a:rPr lang="en-US" dirty="0" err="1">
                <a:solidFill>
                  <a:schemeClr val="tx1"/>
                </a:solidFill>
              </a:rPr>
              <a:t>nào</a:t>
            </a:r>
            <a:r>
              <a:rPr lang="en-US" dirty="0">
                <a:solidFill>
                  <a:schemeClr val="tx1"/>
                </a:solidFill>
              </a:rPr>
              <a:t> </a:t>
            </a:r>
            <a:r>
              <a:rPr lang="en-US" dirty="0" err="1">
                <a:solidFill>
                  <a:schemeClr val="tx1"/>
                </a:solidFill>
              </a:rPr>
              <a:t>đê</a:t>
            </a:r>
            <a:r>
              <a:rPr lang="en-US" dirty="0">
                <a:solidFill>
                  <a:schemeClr val="tx1"/>
                </a:solidFill>
              </a:rPr>
              <a:t>̉ </a:t>
            </a:r>
            <a:r>
              <a:rPr lang="en-US" dirty="0" err="1">
                <a:solidFill>
                  <a:schemeClr val="tx1"/>
                </a:solidFill>
              </a:rPr>
              <a:t>chương</a:t>
            </a:r>
            <a:r>
              <a:rPr lang="en-US" dirty="0">
                <a:solidFill>
                  <a:schemeClr val="tx1"/>
                </a:solidFill>
              </a:rPr>
              <a:t> </a:t>
            </a:r>
            <a:r>
              <a:rPr lang="en-US" dirty="0" err="1">
                <a:solidFill>
                  <a:schemeClr val="tx1"/>
                </a:solidFill>
              </a:rPr>
              <a:t>trình</a:t>
            </a:r>
            <a:r>
              <a:rPr lang="en-US" dirty="0">
                <a:solidFill>
                  <a:schemeClr val="tx1"/>
                </a:solidFill>
              </a:rPr>
              <a:t> </a:t>
            </a:r>
            <a:r>
              <a:rPr lang="en-US" dirty="0" err="1">
                <a:solidFill>
                  <a:schemeClr val="tx1"/>
                </a:solidFill>
              </a:rPr>
              <a:t>chạy</a:t>
            </a:r>
            <a:r>
              <a:rPr lang="en-US" dirty="0">
                <a:solidFill>
                  <a:schemeClr val="tx1"/>
                </a:solidFill>
              </a:rPr>
              <a:t> </a:t>
            </a:r>
            <a:r>
              <a:rPr lang="en-US" dirty="0" err="1">
                <a:solidFill>
                  <a:schemeClr val="tx1"/>
                </a:solidFill>
              </a:rPr>
              <a:t>đúng</a:t>
            </a:r>
            <a:r>
              <a:rPr lang="en-US" dirty="0">
                <a:solidFill>
                  <a:schemeClr val="tx1"/>
                </a:solidFill>
              </a:rPr>
              <a:t>:</a:t>
            </a:r>
          </a:p>
          <a:p>
            <a:pPr marL="342900" indent="-342900">
              <a:buAutoNum type="alphaLcPeriod"/>
            </a:pPr>
            <a:r>
              <a:rPr lang="en-US" b="1" dirty="0">
                <a:solidFill>
                  <a:schemeClr val="tx1"/>
                </a:solidFill>
              </a:rPr>
              <a:t> float f(</a:t>
            </a:r>
            <a:r>
              <a:rPr lang="en-US" b="1" dirty="0" err="1">
                <a:solidFill>
                  <a:schemeClr val="tx1"/>
                </a:solidFill>
              </a:rPr>
              <a:t>int</a:t>
            </a:r>
            <a:r>
              <a:rPr lang="en-US" b="1" dirty="0">
                <a:solidFill>
                  <a:schemeClr val="tx1"/>
                </a:solidFill>
              </a:rPr>
              <a:t>, float)</a:t>
            </a:r>
          </a:p>
          <a:p>
            <a:pPr marL="342900" indent="-342900">
              <a:buAutoNum type="alphaLcPeriod"/>
            </a:pPr>
            <a:r>
              <a:rPr lang="en-US" dirty="0">
                <a:solidFill>
                  <a:schemeClr val="tx1"/>
                </a:solidFill>
              </a:rPr>
              <a:t> float f(aa, bb)</a:t>
            </a:r>
          </a:p>
          <a:p>
            <a:pPr marL="342900" indent="-342900">
              <a:buAutoNum type="alphaLcPeriod"/>
            </a:pPr>
            <a:r>
              <a:rPr lang="en-US" dirty="0">
                <a:solidFill>
                  <a:schemeClr val="tx1"/>
                </a:solidFill>
              </a:rPr>
              <a:t> float f(float, </a:t>
            </a:r>
            <a:r>
              <a:rPr lang="en-US" dirty="0" err="1">
                <a:solidFill>
                  <a:schemeClr val="tx1"/>
                </a:solidFill>
              </a:rPr>
              <a:t>int</a:t>
            </a:r>
            <a:r>
              <a:rPr lang="en-US" dirty="0">
                <a:solidFill>
                  <a:schemeClr val="tx1"/>
                </a:solidFill>
              </a:rPr>
              <a:t>)</a:t>
            </a:r>
          </a:p>
          <a:p>
            <a:pPr marL="342900" indent="-342900">
              <a:buAutoNum type="alphaLcPeriod"/>
            </a:pPr>
            <a:r>
              <a:rPr lang="en-US" dirty="0">
                <a:solidFill>
                  <a:schemeClr val="tx1"/>
                </a:solidFill>
              </a:rPr>
              <a:t> float f(bb, aa)</a:t>
            </a: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98</a:t>
            </a:fld>
            <a:endParaRPr lang="en-US"/>
          </a:p>
        </p:txBody>
      </p:sp>
      <p:sp>
        <p:nvSpPr>
          <p:cNvPr id="5" name="Rectangle 4"/>
          <p:cNvSpPr/>
          <p:nvPr/>
        </p:nvSpPr>
        <p:spPr>
          <a:xfrm>
            <a:off x="482600" y="2959100"/>
            <a:ext cx="2438400" cy="368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2959100" y="3174646"/>
            <a:ext cx="3980546" cy="14100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05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99946" y="5061584"/>
            <a:ext cx="48641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chemeClr val="tx1"/>
                </a:solidFill>
              </a:rPr>
              <a:t>Kết</a:t>
            </a:r>
            <a:r>
              <a:rPr lang="en-US" dirty="0">
                <a:solidFill>
                  <a:schemeClr val="tx1"/>
                </a:solidFill>
              </a:rPr>
              <a:t> quả:</a:t>
            </a:r>
          </a:p>
          <a:p>
            <a:pPr marL="342900" indent="-342900">
              <a:buAutoNum type="alphaLcPeriod"/>
            </a:pPr>
            <a:r>
              <a:rPr lang="en-US" b="1" dirty="0">
                <a:solidFill>
                  <a:schemeClr val="tx1"/>
                </a:solidFill>
              </a:rPr>
              <a:t> </a:t>
            </a:r>
            <a:r>
              <a:rPr lang="en-US" b="1" dirty="0" err="1">
                <a:solidFill>
                  <a:schemeClr val="tx1"/>
                </a:solidFill>
              </a:rPr>
              <a:t>Không</a:t>
            </a:r>
            <a:r>
              <a:rPr lang="en-US" b="1" dirty="0">
                <a:solidFill>
                  <a:schemeClr val="tx1"/>
                </a:solidFill>
              </a:rPr>
              <a:t> in </a:t>
            </a:r>
            <a:r>
              <a:rPr lang="en-US" b="1" dirty="0" err="1">
                <a:solidFill>
                  <a:schemeClr val="tx1"/>
                </a:solidFill>
              </a:rPr>
              <a:t>ra</a:t>
            </a:r>
            <a:r>
              <a:rPr lang="en-US" b="1" dirty="0">
                <a:solidFill>
                  <a:schemeClr val="tx1"/>
                </a:solidFill>
              </a:rPr>
              <a:t> </a:t>
            </a:r>
            <a:r>
              <a:rPr lang="en-US" b="1" dirty="0" err="1">
                <a:solidFill>
                  <a:schemeClr val="tx1"/>
                </a:solidFill>
              </a:rPr>
              <a:t>gi</a:t>
            </a:r>
            <a:r>
              <a:rPr lang="en-US" b="1" dirty="0">
                <a:solidFill>
                  <a:schemeClr val="tx1"/>
                </a:solidFill>
              </a:rPr>
              <a:t>̀</a:t>
            </a:r>
          </a:p>
          <a:p>
            <a:pPr marL="342900" indent="-342900">
              <a:buAutoNum type="alphaLcPeriod"/>
            </a:pPr>
            <a:r>
              <a:rPr lang="en-US" dirty="0">
                <a:solidFill>
                  <a:schemeClr val="tx1"/>
                </a:solidFill>
              </a:rPr>
              <a:t> Segment fault</a:t>
            </a:r>
          </a:p>
          <a:p>
            <a:pPr marL="342900" indent="-342900">
              <a:buAutoNum type="alphaLcPeriod"/>
            </a:pPr>
            <a:r>
              <a:rPr lang="en-US" dirty="0">
                <a:solidFill>
                  <a:schemeClr val="tx1"/>
                </a:solidFill>
              </a:rPr>
              <a:t> </a:t>
            </a:r>
            <a:r>
              <a:rPr lang="en-US" dirty="0" err="1">
                <a:solidFill>
                  <a:schemeClr val="tx1"/>
                </a:solidFill>
              </a:rPr>
              <a:t>Absort</a:t>
            </a:r>
            <a:r>
              <a:rPr lang="en-US" dirty="0">
                <a:solidFill>
                  <a:schemeClr val="tx1"/>
                </a:solidFill>
              </a:rPr>
              <a:t> Core dumped</a:t>
            </a:r>
          </a:p>
          <a:p>
            <a:pPr marL="342900" indent="-342900">
              <a:buAutoNum type="alphaLcPeriod"/>
            </a:pPr>
            <a:r>
              <a:rPr lang="en-US" dirty="0">
                <a:solidFill>
                  <a:schemeClr val="tx1"/>
                </a:solidFill>
              </a:rPr>
              <a:t> </a:t>
            </a:r>
            <a:r>
              <a:rPr lang="en-US" dirty="0" err="1">
                <a:solidFill>
                  <a:schemeClr val="tx1"/>
                </a:solidFill>
              </a:rPr>
              <a:t>Không</a:t>
            </a:r>
            <a:r>
              <a:rPr lang="en-US" dirty="0">
                <a:solidFill>
                  <a:schemeClr val="tx1"/>
                </a:solidFill>
              </a:rPr>
              <a:t> có </a:t>
            </a:r>
            <a:r>
              <a:rPr lang="en-US" dirty="0" err="1">
                <a:solidFill>
                  <a:schemeClr val="tx1"/>
                </a:solidFill>
              </a:rPr>
              <a:t>câu</a:t>
            </a:r>
            <a:r>
              <a:rPr lang="en-US" dirty="0">
                <a:solidFill>
                  <a:schemeClr val="tx1"/>
                </a:solidFill>
              </a:rPr>
              <a:t> </a:t>
            </a:r>
            <a:r>
              <a:rPr lang="en-US" dirty="0" err="1">
                <a:solidFill>
                  <a:schemeClr val="tx1"/>
                </a:solidFill>
              </a:rPr>
              <a:t>tra</a:t>
            </a:r>
            <a:r>
              <a:rPr lang="en-US" dirty="0">
                <a:solidFill>
                  <a:schemeClr val="tx1"/>
                </a:solidFill>
              </a:rPr>
              <a:t>̉ </a:t>
            </a:r>
            <a:r>
              <a:rPr lang="en-US" dirty="0" err="1">
                <a:solidFill>
                  <a:schemeClr val="tx1"/>
                </a:solidFill>
              </a:rPr>
              <a:t>lời</a:t>
            </a:r>
            <a:r>
              <a:rPr lang="en-US" dirty="0">
                <a:solidFill>
                  <a:schemeClr val="tx1"/>
                </a:solidFill>
              </a:rPr>
              <a:t> </a:t>
            </a:r>
            <a:r>
              <a:rPr lang="en-US" dirty="0" err="1">
                <a:solidFill>
                  <a:schemeClr val="tx1"/>
                </a:solidFill>
              </a:rPr>
              <a:t>đúng</a:t>
            </a:r>
            <a:endParaRPr lang="en-US" dirty="0">
              <a:solidFill>
                <a:schemeClr val="tx1"/>
              </a:solidFill>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FF8CA8-1623-4803-89A8-782CBF104332}" type="slidenum">
              <a:rPr lang="en-US" smtClean="0"/>
              <a:pPr/>
              <a:t>99</a:t>
            </a:fld>
            <a:endParaRPr lang="en-US"/>
          </a:p>
        </p:txBody>
      </p:sp>
      <p:pic>
        <p:nvPicPr>
          <p:cNvPr id="6" name="Picture 5"/>
          <p:cNvPicPr>
            <a:picLocks noChangeAspect="1"/>
          </p:cNvPicPr>
          <p:nvPr/>
        </p:nvPicPr>
        <p:blipFill>
          <a:blip r:embed="rId2"/>
          <a:stretch>
            <a:fillRect/>
          </a:stretch>
        </p:blipFill>
        <p:spPr>
          <a:xfrm>
            <a:off x="0" y="-1"/>
            <a:ext cx="10352008" cy="4879021"/>
          </a:xfrm>
          <a:prstGeom prst="rect">
            <a:avLst/>
          </a:prstGeom>
        </p:spPr>
      </p:pic>
    </p:spTree>
    <p:extLst>
      <p:ext uri="{BB962C8B-B14F-4D97-AF65-F5344CB8AC3E}">
        <p14:creationId xmlns:p14="http://schemas.microsoft.com/office/powerpoint/2010/main" val="3841034648"/>
      </p:ext>
    </p:extLst>
  </p:cSld>
  <p:clrMapOvr>
    <a:masterClrMapping/>
  </p:clrMapOvr>
</p:sld>
</file>

<file path=ppt/theme/theme1.xml><?xml version="1.0" encoding="utf-8"?>
<a:theme xmlns:a="http://schemas.openxmlformats.org/drawingml/2006/main" name="Minimal Marketing by Slidesgo">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5467026497424AAFC3CB24DF04293C" ma:contentTypeVersion="16" ma:contentTypeDescription="Create a new document." ma:contentTypeScope="" ma:versionID="6cec2adc8f938025a0720c94d28b1a8d">
  <xsd:schema xmlns:xsd="http://www.w3.org/2001/XMLSchema" xmlns:xs="http://www.w3.org/2001/XMLSchema" xmlns:p="http://schemas.microsoft.com/office/2006/metadata/properties" xmlns:ns3="dddbb9b4-8455-4809-8d44-91554a7083e2" xmlns:ns4="e98b9928-0781-460d-b37e-f64b2fc2cd06" targetNamespace="http://schemas.microsoft.com/office/2006/metadata/properties" ma:root="true" ma:fieldsID="45b4518d9891ecabb4de0725659c070a" ns3:_="" ns4:_="">
    <xsd:import namespace="dddbb9b4-8455-4809-8d44-91554a7083e2"/>
    <xsd:import namespace="e98b9928-0781-460d-b37e-f64b2fc2cd0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DateTaken" minOccurs="0"/>
                <xsd:element ref="ns4:MediaServiceObjectDetectorVersions" minOccurs="0"/>
                <xsd:element ref="ns4:MediaServiceAutoTags" minOccurs="0"/>
                <xsd:element ref="ns4:MediaLengthInSeconds" minOccurs="0"/>
                <xsd:element ref="ns4:MediaServiceLocation" minOccurs="0"/>
                <xsd:element ref="ns4:MediaServiceGenerationTime" minOccurs="0"/>
                <xsd:element ref="ns4:MediaServiceEventHashCode" minOccurs="0"/>
                <xsd:element ref="ns4:MediaServiceSearchProperties" minOccurs="0"/>
                <xsd:element ref="ns4:MediaServiceSystem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bb9b4-8455-4809-8d44-91554a7083e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8b9928-0781-460d-b37e-f64b2fc2cd0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98b9928-0781-460d-b37e-f64b2fc2cd06" xsi:nil="true"/>
  </documentManagement>
</p:properties>
</file>

<file path=customXml/itemProps1.xml><?xml version="1.0" encoding="utf-8"?>
<ds:datastoreItem xmlns:ds="http://schemas.openxmlformats.org/officeDocument/2006/customXml" ds:itemID="{09AB6B80-59D7-451A-A99F-FFE154360B56}">
  <ds:schemaRefs>
    <ds:schemaRef ds:uri="http://schemas.microsoft.com/sharepoint/v3/contenttype/forms"/>
  </ds:schemaRefs>
</ds:datastoreItem>
</file>

<file path=customXml/itemProps2.xml><?xml version="1.0" encoding="utf-8"?>
<ds:datastoreItem xmlns:ds="http://schemas.openxmlformats.org/officeDocument/2006/customXml" ds:itemID="{D940DB7B-B0A0-4026-A052-6D0087B90D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bb9b4-8455-4809-8d44-91554a7083e2"/>
    <ds:schemaRef ds:uri="e98b9928-0781-460d-b37e-f64b2fc2cd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CD5BA9-C805-403E-B543-F44A077CE3AE}">
  <ds:schemaRefs>
    <ds:schemaRef ds:uri="http://schemas.microsoft.com/office/2006/metadata/properties"/>
    <ds:schemaRef ds:uri="http://purl.org/dc/elements/1.1/"/>
    <ds:schemaRef ds:uri="http://purl.org/dc/dcmitype/"/>
    <ds:schemaRef ds:uri="http://schemas.microsoft.com/office/2006/documentManagement/types"/>
    <ds:schemaRef ds:uri="http://schemas.microsoft.com/office/infopath/2007/PartnerControls"/>
    <ds:schemaRef ds:uri="e98b9928-0781-460d-b37e-f64b2fc2cd06"/>
    <ds:schemaRef ds:uri="http://purl.org/dc/terms/"/>
    <ds:schemaRef ds:uri="dddbb9b4-8455-4809-8d44-91554a7083e2"/>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11423</TotalTime>
  <Words>3700</Words>
  <Application>Microsoft Office PowerPoint</Application>
  <PresentationFormat>Màn hình rộng</PresentationFormat>
  <Paragraphs>689</Paragraphs>
  <Slides>130</Slides>
  <Notes>65</Notes>
  <HiddenSlides>0</HiddenSlides>
  <MMClips>0</MMClips>
  <ScaleCrop>false</ScaleCrop>
  <HeadingPairs>
    <vt:vector size="4" baseType="variant">
      <vt:variant>
        <vt:lpstr>Chủ đề</vt:lpstr>
      </vt:variant>
      <vt:variant>
        <vt:i4>1</vt:i4>
      </vt:variant>
      <vt:variant>
        <vt:lpstr>Tiêu đề Bản chiếu</vt:lpstr>
      </vt:variant>
      <vt:variant>
        <vt:i4>130</vt:i4>
      </vt:variant>
    </vt:vector>
  </HeadingPairs>
  <TitlesOfParts>
    <vt:vector size="131" baseType="lpstr">
      <vt:lpstr>Minimal Marketing by Slidesgo</vt:lpstr>
      <vt:lpstr>The c programming</vt:lpstr>
      <vt:lpstr>Table of contents</vt:lpstr>
      <vt:lpstr>1.</vt:lpstr>
      <vt:lpstr>2.</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4.</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vt:lpstr>
      <vt:lpstr>6.</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Netconf and yang model</dc:title>
  <dc:creator>trangtth20</dc:creator>
  <cp:lastModifiedBy>Trinh Cao Cuong 20212714</cp:lastModifiedBy>
  <cp:revision>64</cp:revision>
  <dcterms:created xsi:type="dcterms:W3CDTF">2022-05-05T04:27:40Z</dcterms:created>
  <dcterms:modified xsi:type="dcterms:W3CDTF">2024-10-08T03:15:37Z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0x0101003B5467026497424AAFC3CB24DF04293C</vt:lpwstr>
  </property>
</Properties>
</file>